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49" r:id="rId2"/>
  </p:sldMasterIdLst>
  <p:notesMasterIdLst>
    <p:notesMasterId r:id="rId14"/>
  </p:notesMasterIdLst>
  <p:handoutMasterIdLst>
    <p:handoutMasterId r:id="rId15"/>
  </p:handoutMasterIdLst>
  <p:sldIdLst>
    <p:sldId id="891" r:id="rId3"/>
    <p:sldId id="2147374860" r:id="rId4"/>
    <p:sldId id="2147374866" r:id="rId5"/>
    <p:sldId id="2147374867" r:id="rId6"/>
    <p:sldId id="2147374868" r:id="rId7"/>
    <p:sldId id="1018" r:id="rId8"/>
    <p:sldId id="887" r:id="rId9"/>
    <p:sldId id="305" r:id="rId10"/>
    <p:sldId id="1785" r:id="rId11"/>
    <p:sldId id="609" r:id="rId12"/>
    <p:sldId id="2147374845" r:id="rId13"/>
  </p:sldIdLst>
  <p:sldSz cx="9144000" cy="6858000" type="screen4x3"/>
  <p:notesSz cx="9926638" cy="67976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a Rocha" initials="" lastIdx="9" clrIdx="0"/>
  <p:cmAuthor id="1" name="Michael Pollitt" initials="MP" lastIdx="11" clrIdx="1"/>
  <p:cmAuthor id="2" name="Michael Pollitt"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30000"/>
    <a:srgbClr val="FFC611"/>
    <a:srgbClr val="F1800F"/>
    <a:srgbClr val="71D030"/>
    <a:srgbClr val="83D44C"/>
    <a:srgbClr val="4FC749"/>
    <a:srgbClr val="19F72E"/>
    <a:srgbClr val="8C3EC6"/>
    <a:srgbClr val="995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7" autoAdjust="0"/>
    <p:restoredTop sz="86830" autoAdjust="0"/>
  </p:normalViewPr>
  <p:slideViewPr>
    <p:cSldViewPr>
      <p:cViewPr varScale="1">
        <p:scale>
          <a:sx n="71" d="100"/>
          <a:sy n="71" d="100"/>
        </p:scale>
        <p:origin x="186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0"/>
    </p:cViewPr>
  </p:sorterViewPr>
  <p:notesViewPr>
    <p:cSldViewPr>
      <p:cViewPr varScale="1">
        <p:scale>
          <a:sx n="51" d="100"/>
          <a:sy n="51" d="100"/>
        </p:scale>
        <p:origin x="-2982" y="-108"/>
      </p:cViewPr>
      <p:guideLst>
        <p:guide orient="horz" pos="2141"/>
        <p:guide pos="3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4" y="0"/>
            <a:ext cx="4303377" cy="3397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0179" name="Rectangle 3"/>
          <p:cNvSpPr>
            <a:spLocks noGrp="1" noChangeArrowheads="1"/>
          </p:cNvSpPr>
          <p:nvPr>
            <p:ph type="dt" sz="quarter" idx="1"/>
          </p:nvPr>
        </p:nvSpPr>
        <p:spPr bwMode="auto">
          <a:xfrm>
            <a:off x="5620975" y="0"/>
            <a:ext cx="4303377" cy="3397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CFF85D0-C589-4FD9-BD6D-AB653480CD1D}" type="datetimeFigureOut">
              <a:rPr lang="en-US"/>
              <a:pPr/>
              <a:t>12/6/2023</a:t>
            </a:fld>
            <a:endParaRPr lang="en-US"/>
          </a:p>
        </p:txBody>
      </p:sp>
      <p:sp>
        <p:nvSpPr>
          <p:cNvPr id="50180" name="Rectangle 4"/>
          <p:cNvSpPr>
            <a:spLocks noGrp="1" noChangeArrowheads="1"/>
          </p:cNvSpPr>
          <p:nvPr>
            <p:ph type="ftr" sz="quarter" idx="2"/>
          </p:nvPr>
        </p:nvSpPr>
        <p:spPr bwMode="auto">
          <a:xfrm>
            <a:off x="4" y="6456841"/>
            <a:ext cx="4303377" cy="3397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0181" name="Rectangle 5"/>
          <p:cNvSpPr>
            <a:spLocks noGrp="1" noChangeArrowheads="1"/>
          </p:cNvSpPr>
          <p:nvPr>
            <p:ph type="sldNum" sz="quarter" idx="3"/>
          </p:nvPr>
        </p:nvSpPr>
        <p:spPr bwMode="auto">
          <a:xfrm>
            <a:off x="5620975" y="6456841"/>
            <a:ext cx="4303377" cy="3397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725385F-B7EB-4428-9711-41C2FC5ED53C}" type="slidenum">
              <a:rPr lang="en-US"/>
              <a:pPr/>
              <a:t>‹#›</a:t>
            </a:fld>
            <a:endParaRPr lang="en-US"/>
          </a:p>
        </p:txBody>
      </p:sp>
    </p:spTree>
    <p:extLst>
      <p:ext uri="{BB962C8B-B14F-4D97-AF65-F5344CB8AC3E}">
        <p14:creationId xmlns:p14="http://schemas.microsoft.com/office/powerpoint/2010/main" val="1778728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0"/>
            <a:ext cx="4303377" cy="3397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5620975" y="0"/>
            <a:ext cx="4303377" cy="3397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Grp="1" noRot="1" noChangeAspect="1" noChangeArrowheads="1" noTextEdit="1"/>
          </p:cNvSpPr>
          <p:nvPr>
            <p:ph type="sldImg" idx="2"/>
          </p:nvPr>
        </p:nvSpPr>
        <p:spPr bwMode="auto">
          <a:xfrm>
            <a:off x="3265488" y="509588"/>
            <a:ext cx="3400425" cy="25495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94499" y="3228421"/>
            <a:ext cx="7937644" cy="3059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4" y="6456841"/>
            <a:ext cx="4303377" cy="3397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5620975" y="6456841"/>
            <a:ext cx="4303377" cy="3397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23BEAD1-4DDA-4812-AB33-7202B6C0230F}" type="slidenum">
              <a:rPr lang="en-US"/>
              <a:pPr/>
              <a:t>‹#›</a:t>
            </a:fld>
            <a:endParaRPr lang="en-US"/>
          </a:p>
        </p:txBody>
      </p:sp>
    </p:spTree>
    <p:extLst>
      <p:ext uri="{BB962C8B-B14F-4D97-AF65-F5344CB8AC3E}">
        <p14:creationId xmlns:p14="http://schemas.microsoft.com/office/powerpoint/2010/main" val="21064956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GB"/>
          </a:p>
        </p:txBody>
      </p:sp>
    </p:spTree>
    <p:extLst>
      <p:ext uri="{BB962C8B-B14F-4D97-AF65-F5344CB8AC3E}">
        <p14:creationId xmlns:p14="http://schemas.microsoft.com/office/powerpoint/2010/main" val="248245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et list and regular text 16 poi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F29E5-B640-4A71-9427-59D5EB638562}"/>
              </a:ext>
            </a:extLst>
          </p:cNvPr>
          <p:cNvSpPr>
            <a:spLocks noGrp="1"/>
          </p:cNvSpPr>
          <p:nvPr>
            <p:ph type="title"/>
          </p:nvPr>
        </p:nvSpPr>
        <p:spPr>
          <a:xfrm>
            <a:off x="359570" y="352031"/>
            <a:ext cx="8397479" cy="421085"/>
          </a:xfrm>
          <a:prstGeom prst="rect">
            <a:avLst/>
          </a:prstGeom>
        </p:spPr>
        <p:txBody>
          <a:bodyPr lIns="0" tIns="0" rIns="0" bIns="0"/>
          <a:lstStyle>
            <a:lvl1pPr>
              <a:defRPr sz="1350" u="none">
                <a:effectLst/>
                <a:latin typeface="Myriad Pro" panose="020B0503030403020204" pitchFamily="34" charset="0"/>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CA8A9123-1DBA-4058-9EB3-1A777FA7A2DB}"/>
              </a:ext>
            </a:extLst>
          </p:cNvPr>
          <p:cNvSpPr>
            <a:spLocks noGrp="1"/>
          </p:cNvSpPr>
          <p:nvPr>
            <p:ph type="body" sz="quarter" idx="10" hasCustomPrompt="1"/>
          </p:nvPr>
        </p:nvSpPr>
        <p:spPr>
          <a:xfrm>
            <a:off x="359570" y="1670050"/>
            <a:ext cx="4158853" cy="2076450"/>
          </a:xfrm>
          <a:prstGeom prst="rect">
            <a:avLst/>
          </a:prstGeom>
        </p:spPr>
        <p:txBody>
          <a:bodyPr/>
          <a:lstStyle>
            <a:lvl1pPr marL="82948" indent="-192881">
              <a:buClr>
                <a:srgbClr val="FFC000"/>
              </a:buClr>
              <a:buFont typeface="Wingdings" panose="05000000000000000000" pitchFamily="2" charset="2"/>
              <a:buChar char="§"/>
              <a:defRPr sz="900">
                <a:latin typeface="Myriad Pro" panose="020B0503030403020204" pitchFamily="34" charset="0"/>
              </a:defRPr>
            </a:lvl1pPr>
            <a:lvl2pPr marL="192881" indent="-192881">
              <a:buClr>
                <a:srgbClr val="FFC000"/>
              </a:buClr>
              <a:buFont typeface="Wingdings" panose="05000000000000000000" pitchFamily="2" charset="2"/>
              <a:buChar char="§"/>
              <a:defRPr sz="900">
                <a:latin typeface="Myriad Pro" panose="020B0503030403020204" pitchFamily="34" charset="0"/>
              </a:defRPr>
            </a:lvl2pPr>
            <a:lvl3pPr marL="302813" indent="-192881">
              <a:buClr>
                <a:srgbClr val="FFC000"/>
              </a:buClr>
              <a:buFont typeface="Arial" panose="020B0604020202020204" pitchFamily="34" charset="0"/>
              <a:buChar char="•"/>
              <a:defRPr sz="900">
                <a:latin typeface="Myriad Pro" panose="020B0503030403020204" pitchFamily="34" charset="0"/>
              </a:defRPr>
            </a:lvl3pPr>
            <a:lvl4pPr marL="412746" indent="-192881">
              <a:buClr>
                <a:srgbClr val="FFC000"/>
              </a:buClr>
              <a:buFont typeface="Wingdings" panose="05000000000000000000" pitchFamily="2" charset="2"/>
              <a:buChar char="§"/>
              <a:defRPr sz="900">
                <a:latin typeface="Myriad Pro" panose="020B0503030403020204" pitchFamily="34" charset="0"/>
              </a:defRPr>
            </a:lvl4pPr>
            <a:lvl5pPr marL="522679" indent="-192881">
              <a:buClr>
                <a:srgbClr val="FFC000"/>
              </a:buClr>
              <a:buFont typeface="Wingdings" panose="05000000000000000000" pitchFamily="2" charset="2"/>
              <a:buChar char="§"/>
              <a:defRPr sz="900">
                <a:latin typeface="Myriad Pro" panose="020B0503030403020204" pitchFamily="34" charset="0"/>
              </a:defRPr>
            </a:lvl5pPr>
          </a:lstStyle>
          <a:p>
            <a:pPr lvl="0"/>
            <a:r>
              <a:rPr lang="en-US" dirty="0"/>
              <a:t>Click to edit list 16 point</a:t>
            </a:r>
          </a:p>
          <a:p>
            <a:pPr lvl="0"/>
            <a:r>
              <a:rPr lang="en-US" dirty="0"/>
              <a:t>(delete the unwanted accordingly)</a:t>
            </a:r>
          </a:p>
          <a:p>
            <a:pPr lvl="1"/>
            <a:r>
              <a:rPr lang="en-US" dirty="0"/>
              <a:t>Second level</a:t>
            </a:r>
          </a:p>
          <a:p>
            <a:pPr lvl="2"/>
            <a:r>
              <a:rPr lang="en-US" dirty="0"/>
              <a:t>Third level</a:t>
            </a:r>
          </a:p>
        </p:txBody>
      </p:sp>
      <p:sp>
        <p:nvSpPr>
          <p:cNvPr id="8" name="Text Placeholder 5">
            <a:extLst>
              <a:ext uri="{FF2B5EF4-FFF2-40B4-BE49-F238E27FC236}">
                <a16:creationId xmlns:a16="http://schemas.microsoft.com/office/drawing/2014/main" id="{D7D4AD1E-6E5A-465E-84D8-774993C1481B}"/>
              </a:ext>
            </a:extLst>
          </p:cNvPr>
          <p:cNvSpPr>
            <a:spLocks noGrp="1"/>
          </p:cNvSpPr>
          <p:nvPr>
            <p:ph type="body" sz="quarter" idx="12" hasCustomPrompt="1"/>
          </p:nvPr>
        </p:nvSpPr>
        <p:spPr>
          <a:xfrm>
            <a:off x="4625578" y="1670050"/>
            <a:ext cx="3102842" cy="2076450"/>
          </a:xfrm>
          <a:prstGeom prst="rect">
            <a:avLst/>
          </a:prstGeom>
        </p:spPr>
        <p:txBody>
          <a:bodyPr lIns="0" tIns="0" rIns="0" bIns="0"/>
          <a:lstStyle>
            <a:lvl1pPr marL="0" indent="0">
              <a:buClr>
                <a:srgbClr val="FFC000"/>
              </a:buClr>
              <a:buFont typeface="Wingdings" panose="05000000000000000000" pitchFamily="2" charset="2"/>
              <a:buNone/>
              <a:defRPr sz="900">
                <a:latin typeface="Myriad Pro" panose="020B0503030403020204" pitchFamily="34" charset="0"/>
              </a:defRPr>
            </a:lvl1pPr>
            <a:lvl2pPr marL="0" indent="0">
              <a:buClr>
                <a:srgbClr val="FFC000"/>
              </a:buClr>
              <a:buFont typeface="Wingdings" panose="05000000000000000000" pitchFamily="2" charset="2"/>
              <a:buNone/>
              <a:defRPr sz="900">
                <a:latin typeface="Myriad Pro" panose="020B0503030403020204" pitchFamily="34" charset="0"/>
              </a:defRPr>
            </a:lvl2pPr>
            <a:lvl3pPr marL="109932" indent="0">
              <a:buClr>
                <a:srgbClr val="FFC000"/>
              </a:buClr>
              <a:buFont typeface="Arial" panose="020B0604020202020204" pitchFamily="34" charset="0"/>
              <a:buNone/>
              <a:defRPr sz="900">
                <a:latin typeface="Myriad Pro" panose="020B0503030403020204" pitchFamily="34" charset="0"/>
              </a:defRPr>
            </a:lvl3pPr>
            <a:lvl4pPr marL="412746" indent="-192881">
              <a:buClr>
                <a:srgbClr val="FFC000"/>
              </a:buClr>
              <a:buFont typeface="Wingdings" panose="05000000000000000000" pitchFamily="2" charset="2"/>
              <a:buChar char="§"/>
              <a:defRPr sz="900">
                <a:latin typeface="Myriad Pro" panose="020B0503030403020204" pitchFamily="34" charset="0"/>
              </a:defRPr>
            </a:lvl4pPr>
            <a:lvl5pPr marL="522679" indent="-192881">
              <a:buClr>
                <a:srgbClr val="FFC000"/>
              </a:buClr>
              <a:buFont typeface="Wingdings" panose="05000000000000000000" pitchFamily="2" charset="2"/>
              <a:buChar char="§"/>
              <a:defRPr sz="900">
                <a:latin typeface="Myriad Pro" panose="020B0503030403020204" pitchFamily="34" charset="0"/>
              </a:defRPr>
            </a:lvl5pPr>
          </a:lstStyle>
          <a:p>
            <a:pPr lvl="0"/>
            <a:r>
              <a:rPr lang="en-US" dirty="0"/>
              <a:t>Click to edit text 16 point </a:t>
            </a:r>
          </a:p>
          <a:p>
            <a:pPr lvl="0"/>
            <a:r>
              <a:rPr lang="en-US" dirty="0"/>
              <a:t>(delete the unwanted accordingly)</a:t>
            </a:r>
          </a:p>
        </p:txBody>
      </p:sp>
      <p:sp>
        <p:nvSpPr>
          <p:cNvPr id="11" name="Text Placeholder 5">
            <a:extLst>
              <a:ext uri="{FF2B5EF4-FFF2-40B4-BE49-F238E27FC236}">
                <a16:creationId xmlns:a16="http://schemas.microsoft.com/office/drawing/2014/main" id="{6EE833A1-7B7E-4F0C-A822-4682AE4195CB}"/>
              </a:ext>
            </a:extLst>
          </p:cNvPr>
          <p:cNvSpPr>
            <a:spLocks noGrp="1"/>
          </p:cNvSpPr>
          <p:nvPr>
            <p:ph type="body" sz="quarter" idx="13" hasCustomPrompt="1"/>
          </p:nvPr>
        </p:nvSpPr>
        <p:spPr>
          <a:xfrm>
            <a:off x="359570" y="1268416"/>
            <a:ext cx="4158853" cy="331787"/>
          </a:xfrm>
          <a:prstGeom prst="rect">
            <a:avLst/>
          </a:prstGeom>
        </p:spPr>
        <p:txBody>
          <a:bodyPr lIns="0" tIns="0" rIns="0" bIns="0"/>
          <a:lstStyle>
            <a:lvl1pPr marL="0" indent="0">
              <a:buClr>
                <a:srgbClr val="FFC000"/>
              </a:buClr>
              <a:buFont typeface="Wingdings" panose="05000000000000000000" pitchFamily="2" charset="2"/>
              <a:buNone/>
              <a:defRPr sz="900" b="1">
                <a:latin typeface="Myriad Pro" panose="020B0503030403020204" pitchFamily="34" charset="0"/>
              </a:defRPr>
            </a:lvl1pPr>
            <a:lvl2pPr marL="0" indent="0">
              <a:buClr>
                <a:srgbClr val="FFC000"/>
              </a:buClr>
              <a:buFont typeface="Wingdings" panose="05000000000000000000" pitchFamily="2" charset="2"/>
              <a:buNone/>
              <a:defRPr sz="900">
                <a:latin typeface="Myriad Pro" panose="020B0503030403020204" pitchFamily="34" charset="0"/>
              </a:defRPr>
            </a:lvl2pPr>
            <a:lvl3pPr marL="109932" indent="0">
              <a:buClr>
                <a:srgbClr val="FFC000"/>
              </a:buClr>
              <a:buFont typeface="Arial" panose="020B0604020202020204" pitchFamily="34" charset="0"/>
              <a:buNone/>
              <a:defRPr sz="900">
                <a:latin typeface="Myriad Pro" panose="020B0503030403020204" pitchFamily="34" charset="0"/>
              </a:defRPr>
            </a:lvl3pPr>
            <a:lvl4pPr marL="412746" indent="-192881">
              <a:buClr>
                <a:srgbClr val="FFC000"/>
              </a:buClr>
              <a:buFont typeface="Wingdings" panose="05000000000000000000" pitchFamily="2" charset="2"/>
              <a:buChar char="§"/>
              <a:defRPr sz="900">
                <a:latin typeface="Myriad Pro" panose="020B0503030403020204" pitchFamily="34" charset="0"/>
              </a:defRPr>
            </a:lvl4pPr>
            <a:lvl5pPr marL="522679" indent="-192881">
              <a:buClr>
                <a:srgbClr val="FFC000"/>
              </a:buClr>
              <a:buFont typeface="Wingdings" panose="05000000000000000000" pitchFamily="2" charset="2"/>
              <a:buChar char="§"/>
              <a:defRPr sz="900">
                <a:latin typeface="Myriad Pro" panose="020B0503030403020204" pitchFamily="34" charset="0"/>
              </a:defRPr>
            </a:lvl5pPr>
          </a:lstStyle>
          <a:p>
            <a:pPr lvl="0"/>
            <a:r>
              <a:rPr lang="en-US" dirty="0"/>
              <a:t>Click to edit title 16</a:t>
            </a:r>
          </a:p>
        </p:txBody>
      </p:sp>
      <p:sp>
        <p:nvSpPr>
          <p:cNvPr id="12" name="Text Placeholder 5">
            <a:extLst>
              <a:ext uri="{FF2B5EF4-FFF2-40B4-BE49-F238E27FC236}">
                <a16:creationId xmlns:a16="http://schemas.microsoft.com/office/drawing/2014/main" id="{6A8D3498-784D-4F42-A1B0-F04F9BC8A7AD}"/>
              </a:ext>
            </a:extLst>
          </p:cNvPr>
          <p:cNvSpPr>
            <a:spLocks noGrp="1"/>
          </p:cNvSpPr>
          <p:nvPr>
            <p:ph type="body" sz="quarter" idx="14" hasCustomPrompt="1"/>
          </p:nvPr>
        </p:nvSpPr>
        <p:spPr>
          <a:xfrm>
            <a:off x="4625579" y="1268415"/>
            <a:ext cx="3102842" cy="331787"/>
          </a:xfrm>
          <a:prstGeom prst="rect">
            <a:avLst/>
          </a:prstGeom>
        </p:spPr>
        <p:txBody>
          <a:bodyPr lIns="0" tIns="0" rIns="0" bIns="0"/>
          <a:lstStyle>
            <a:lvl1pPr marL="0" indent="0">
              <a:buClr>
                <a:srgbClr val="FFC000"/>
              </a:buClr>
              <a:buFont typeface="Wingdings" panose="05000000000000000000" pitchFamily="2" charset="2"/>
              <a:buNone/>
              <a:defRPr sz="900" b="1">
                <a:latin typeface="Myriad Pro" panose="020B0503030403020204" pitchFamily="34" charset="0"/>
              </a:defRPr>
            </a:lvl1pPr>
            <a:lvl2pPr marL="0" indent="0">
              <a:buClr>
                <a:srgbClr val="FFC000"/>
              </a:buClr>
              <a:buFont typeface="Wingdings" panose="05000000000000000000" pitchFamily="2" charset="2"/>
              <a:buNone/>
              <a:defRPr sz="900">
                <a:latin typeface="Myriad Pro" panose="020B0503030403020204" pitchFamily="34" charset="0"/>
              </a:defRPr>
            </a:lvl2pPr>
            <a:lvl3pPr marL="109932" indent="0">
              <a:buClr>
                <a:srgbClr val="FFC000"/>
              </a:buClr>
              <a:buFont typeface="Arial" panose="020B0604020202020204" pitchFamily="34" charset="0"/>
              <a:buNone/>
              <a:defRPr sz="900">
                <a:latin typeface="Myriad Pro" panose="020B0503030403020204" pitchFamily="34" charset="0"/>
              </a:defRPr>
            </a:lvl3pPr>
            <a:lvl4pPr marL="412746" indent="-192881">
              <a:buClr>
                <a:srgbClr val="FFC000"/>
              </a:buClr>
              <a:buFont typeface="Wingdings" panose="05000000000000000000" pitchFamily="2" charset="2"/>
              <a:buChar char="§"/>
              <a:defRPr sz="900">
                <a:latin typeface="Myriad Pro" panose="020B0503030403020204" pitchFamily="34" charset="0"/>
              </a:defRPr>
            </a:lvl4pPr>
            <a:lvl5pPr marL="522679" indent="-192881">
              <a:buClr>
                <a:srgbClr val="FFC000"/>
              </a:buClr>
              <a:buFont typeface="Wingdings" panose="05000000000000000000" pitchFamily="2" charset="2"/>
              <a:buChar char="§"/>
              <a:defRPr sz="900">
                <a:latin typeface="Myriad Pro" panose="020B0503030403020204" pitchFamily="34" charset="0"/>
              </a:defRPr>
            </a:lvl5pPr>
          </a:lstStyle>
          <a:p>
            <a:pPr lvl="0"/>
            <a:r>
              <a:rPr lang="en-US" dirty="0"/>
              <a:t>Click to edit title 16</a:t>
            </a:r>
          </a:p>
        </p:txBody>
      </p:sp>
      <p:sp>
        <p:nvSpPr>
          <p:cNvPr id="7" name="Rectangle 6">
            <a:extLst>
              <a:ext uri="{FF2B5EF4-FFF2-40B4-BE49-F238E27FC236}">
                <a16:creationId xmlns:a16="http://schemas.microsoft.com/office/drawing/2014/main" id="{69040B71-AFD1-4C0E-9ADE-CA104EEB3395}"/>
              </a:ext>
            </a:extLst>
          </p:cNvPr>
          <p:cNvSpPr/>
          <p:nvPr userDrawn="1"/>
        </p:nvSpPr>
        <p:spPr>
          <a:xfrm>
            <a:off x="3752357" y="6564969"/>
            <a:ext cx="1382110" cy="144335"/>
          </a:xfrm>
          <a:prstGeom prst="rect">
            <a:avLst/>
          </a:prstGeom>
          <a:noFill/>
        </p:spPr>
        <p:txBody>
          <a:bodyPr wrap="none">
            <a:spAutoFit/>
          </a:bodyPr>
          <a:lstStyle/>
          <a:p>
            <a:pPr marL="0" marR="0" lvl="2" indent="0" algn="ctr" defTabSz="514350" rtl="0" eaLnBrk="1" fontAlgn="auto" latinLnBrk="0" hangingPunct="1">
              <a:lnSpc>
                <a:spcPct val="100000"/>
              </a:lnSpc>
              <a:spcBef>
                <a:spcPts val="0"/>
              </a:spcBef>
              <a:spcAft>
                <a:spcPct val="0"/>
              </a:spcAft>
              <a:buClrTx/>
              <a:buSzTx/>
              <a:buFontTx/>
              <a:buNone/>
              <a:tabLst/>
              <a:defRPr/>
            </a:pPr>
            <a:r>
              <a:rPr kumimoji="0" lang="en-GB" sz="338" b="0" i="0" u="none" strike="noStrike" kern="1200" cap="none" spc="0" normalizeH="0" baseline="0" noProof="0" dirty="0">
                <a:ln>
                  <a:noFill/>
                </a:ln>
                <a:solidFill>
                  <a:schemeClr val="bg1">
                    <a:lumMod val="75000"/>
                  </a:schemeClr>
                </a:solidFill>
                <a:effectLst/>
                <a:uLnTx/>
                <a:uFillTx/>
                <a:latin typeface="Myriad Pro" panose="020B0503030403020204" pitchFamily="34" charset="0"/>
                <a:ea typeface="+mn-ea"/>
                <a:cs typeface="Times New Roman" panose="02020603050405020304" pitchFamily="18" charset="0"/>
              </a:rPr>
              <a:t>All material is subject to copyright and is for personal use only. </a:t>
            </a:r>
          </a:p>
        </p:txBody>
      </p:sp>
    </p:spTree>
    <p:extLst>
      <p:ext uri="{BB962C8B-B14F-4D97-AF65-F5344CB8AC3E}">
        <p14:creationId xmlns:p14="http://schemas.microsoft.com/office/powerpoint/2010/main" val="39469982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text box 20 poi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F29E5-B640-4A71-9427-59D5EB638562}"/>
              </a:ext>
            </a:extLst>
          </p:cNvPr>
          <p:cNvSpPr>
            <a:spLocks noGrp="1"/>
          </p:cNvSpPr>
          <p:nvPr>
            <p:ph type="title"/>
          </p:nvPr>
        </p:nvSpPr>
        <p:spPr>
          <a:xfrm>
            <a:off x="359569" y="352029"/>
            <a:ext cx="8397479" cy="421085"/>
          </a:xfrm>
          <a:prstGeom prst="rect">
            <a:avLst/>
          </a:prstGeom>
        </p:spPr>
        <p:txBody>
          <a:bodyPr lIns="0" tIns="0" rIns="0" bIns="0"/>
          <a:lstStyle>
            <a:lvl1pPr>
              <a:defRPr sz="1800" u="none">
                <a:effectLst/>
                <a:latin typeface="Myriad Pro" panose="020B0503030403020204" pitchFamily="34" charset="0"/>
              </a:defRPr>
            </a:lvl1p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id="{CA8A9123-1DBA-4058-9EB3-1A777FA7A2DB}"/>
              </a:ext>
            </a:extLst>
          </p:cNvPr>
          <p:cNvSpPr>
            <a:spLocks noGrp="1"/>
          </p:cNvSpPr>
          <p:nvPr>
            <p:ph type="body" sz="quarter" idx="10" hasCustomPrompt="1"/>
          </p:nvPr>
        </p:nvSpPr>
        <p:spPr>
          <a:xfrm>
            <a:off x="359569" y="1262717"/>
            <a:ext cx="7784675" cy="2076450"/>
          </a:xfrm>
          <a:prstGeom prst="rect">
            <a:avLst/>
          </a:prstGeom>
        </p:spPr>
        <p:txBody>
          <a:bodyPr/>
          <a:lstStyle>
            <a:lvl1pPr marL="0" indent="0">
              <a:lnSpc>
                <a:spcPct val="100000"/>
              </a:lnSpc>
              <a:buClr>
                <a:srgbClr val="FFC000"/>
              </a:buClr>
              <a:buFont typeface="Wingdings" panose="05000000000000000000" pitchFamily="2" charset="2"/>
              <a:buNone/>
              <a:defRPr sz="1500">
                <a:latin typeface="Myriad Pro" panose="020B0503030403020204" pitchFamily="34" charset="0"/>
              </a:defRPr>
            </a:lvl1pPr>
            <a:lvl2pPr marL="0" indent="0">
              <a:lnSpc>
                <a:spcPct val="100000"/>
              </a:lnSpc>
              <a:buClr>
                <a:srgbClr val="FFC000"/>
              </a:buClr>
              <a:buFont typeface="Wingdings" panose="05000000000000000000" pitchFamily="2" charset="2"/>
              <a:buNone/>
              <a:defRPr sz="1350">
                <a:latin typeface="Myriad Pro" panose="020B0503030403020204" pitchFamily="34" charset="0"/>
              </a:defRPr>
            </a:lvl2pPr>
            <a:lvl3pPr marL="403751" indent="-257175">
              <a:lnSpc>
                <a:spcPct val="100000"/>
              </a:lnSpc>
              <a:buClr>
                <a:srgbClr val="FFC000"/>
              </a:buClr>
              <a:buFont typeface="Arial" panose="020B0604020202020204" pitchFamily="34" charset="0"/>
              <a:buChar char="•"/>
              <a:defRPr sz="1350">
                <a:latin typeface="Myriad Pro" panose="020B0503030403020204" pitchFamily="34" charset="0"/>
              </a:defRPr>
            </a:lvl3pPr>
            <a:lvl4pPr marL="550328" indent="-257175">
              <a:buClr>
                <a:srgbClr val="FFC000"/>
              </a:buClr>
              <a:buFont typeface="Wingdings" panose="05000000000000000000" pitchFamily="2" charset="2"/>
              <a:buChar char="§"/>
              <a:defRPr sz="1200">
                <a:latin typeface="Myriad Pro" panose="020B0503030403020204" pitchFamily="34" charset="0"/>
              </a:defRPr>
            </a:lvl4pPr>
            <a:lvl5pPr marL="696905" indent="-257175">
              <a:buClr>
                <a:srgbClr val="FFC000"/>
              </a:buClr>
              <a:buFont typeface="Wingdings" panose="05000000000000000000" pitchFamily="2" charset="2"/>
              <a:buChar char="§"/>
              <a:defRPr sz="1200">
                <a:latin typeface="Myriad Pro" panose="020B0503030403020204" pitchFamily="34" charset="0"/>
              </a:defRPr>
            </a:lvl5pPr>
          </a:lstStyle>
          <a:p>
            <a:pPr lvl="0"/>
            <a:r>
              <a:rPr lang="en-US" dirty="0"/>
              <a:t>Click to edit text 20 point</a:t>
            </a:r>
          </a:p>
        </p:txBody>
      </p:sp>
      <p:sp>
        <p:nvSpPr>
          <p:cNvPr id="9" name="Rectangle 8">
            <a:extLst>
              <a:ext uri="{FF2B5EF4-FFF2-40B4-BE49-F238E27FC236}">
                <a16:creationId xmlns:a16="http://schemas.microsoft.com/office/drawing/2014/main" id="{71439D64-2186-4288-A64F-DF03402FE79D}"/>
              </a:ext>
            </a:extLst>
          </p:cNvPr>
          <p:cNvSpPr/>
          <p:nvPr userDrawn="1"/>
        </p:nvSpPr>
        <p:spPr>
          <a:xfrm>
            <a:off x="3546371" y="6564967"/>
            <a:ext cx="1794081" cy="161583"/>
          </a:xfrm>
          <a:prstGeom prst="rect">
            <a:avLst/>
          </a:prstGeom>
          <a:noFill/>
        </p:spPr>
        <p:txBody>
          <a:bodyPr wrap="none">
            <a:spAutoFit/>
          </a:bodyPr>
          <a:lstStyle/>
          <a:p>
            <a:pPr marL="0" marR="0" lvl="2" indent="0" algn="ctr" defTabSz="685800" rtl="0" eaLnBrk="1" fontAlgn="auto" latinLnBrk="0" hangingPunct="1">
              <a:lnSpc>
                <a:spcPct val="100000"/>
              </a:lnSpc>
              <a:spcBef>
                <a:spcPts val="0"/>
              </a:spcBef>
              <a:spcAft>
                <a:spcPct val="0"/>
              </a:spcAft>
              <a:buClrTx/>
              <a:buSzTx/>
              <a:buFontTx/>
              <a:buNone/>
              <a:tabLst/>
              <a:defRPr/>
            </a:pPr>
            <a:r>
              <a:rPr kumimoji="0" lang="en-GB" sz="450" b="0" i="0" u="none" strike="noStrike" kern="1200" cap="none" spc="0" normalizeH="0" baseline="0" noProof="0" dirty="0">
                <a:ln>
                  <a:noFill/>
                </a:ln>
                <a:solidFill>
                  <a:schemeClr val="bg1">
                    <a:lumMod val="75000"/>
                  </a:schemeClr>
                </a:solidFill>
                <a:effectLst/>
                <a:uLnTx/>
                <a:uFillTx/>
                <a:latin typeface="Myriad Pro" panose="020B0503030403020204" pitchFamily="34" charset="0"/>
                <a:ea typeface="+mn-ea"/>
                <a:cs typeface="Times New Roman" panose="02020603050405020304" pitchFamily="18" charset="0"/>
              </a:rPr>
              <a:t>All material is subject to copyright and is for personal use only. </a:t>
            </a:r>
          </a:p>
        </p:txBody>
      </p:sp>
    </p:spTree>
    <p:extLst>
      <p:ext uri="{BB962C8B-B14F-4D97-AF65-F5344CB8AC3E}">
        <p14:creationId xmlns:p14="http://schemas.microsoft.com/office/powerpoint/2010/main" val="24190579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Содержимое 2"/>
          <p:cNvSpPr>
            <a:spLocks noGrp="1"/>
          </p:cNvSpPr>
          <p:nvPr>
            <p:ph sz="half" idx="1"/>
          </p:nvPr>
        </p:nvSpPr>
        <p:spPr>
          <a:xfrm>
            <a:off x="323850" y="1125538"/>
            <a:ext cx="41719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648200" y="1125538"/>
            <a:ext cx="41719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endParaRPr lang="uk-UA"/>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115888"/>
            <a:ext cx="2286000" cy="5618162"/>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0" y="115888"/>
            <a:ext cx="6705600" cy="56181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endParaRPr lang="uk-UA"/>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3008313" cy="1162050"/>
          </a:xfrm>
          <a:prstGeom prst="rect">
            <a:avLst/>
          </a:prstGeom>
        </p:spPr>
        <p:txBody>
          <a:bodyPr anchor="b"/>
          <a:lstStyle>
            <a:lvl1pPr algn="l">
              <a:defRPr sz="2000" b="1"/>
            </a:lvl1pPr>
          </a:lstStyle>
          <a:p>
            <a:r>
              <a:rPr lang="ru-RU"/>
              <a:t>Образец заголовка</a:t>
            </a:r>
            <a:endParaRPr lang="uk-UA"/>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srcRect/>
          <a:stretch>
            <a:fillRect/>
          </a:stretch>
        </p:blipFill>
        <p:spPr bwMode="auto">
          <a:xfrm>
            <a:off x="8205788" y="5756275"/>
            <a:ext cx="830262" cy="696913"/>
          </a:xfrm>
          <a:prstGeom prst="rect">
            <a:avLst/>
          </a:prstGeom>
          <a:noFill/>
          <a:ln w="9525">
            <a:noFill/>
            <a:miter lim="800000"/>
            <a:headEnd/>
            <a:tailEnd/>
          </a:ln>
        </p:spPr>
      </p:pic>
      <p:sp>
        <p:nvSpPr>
          <p:cNvPr id="6" name="Text Box 8"/>
          <p:cNvSpPr txBox="1">
            <a:spLocks noChangeArrowheads="1"/>
          </p:cNvSpPr>
          <p:nvPr/>
        </p:nvSpPr>
        <p:spPr bwMode="auto">
          <a:xfrm>
            <a:off x="7938" y="6540500"/>
            <a:ext cx="9144000" cy="336550"/>
          </a:xfrm>
          <a:prstGeom prst="rect">
            <a:avLst/>
          </a:prstGeom>
          <a:solidFill>
            <a:srgbClr val="800000">
              <a:alpha val="94901"/>
            </a:srgbClr>
          </a:solidFill>
          <a:ln>
            <a:noFill/>
          </a:ln>
        </p:spPr>
        <p:txBody>
          <a:bodyPr>
            <a:spAutoFit/>
          </a:bodyPr>
          <a:lstStyle/>
          <a:p>
            <a:pPr algn="ctr">
              <a:spcBef>
                <a:spcPct val="50000"/>
              </a:spcBef>
            </a:pPr>
            <a:r>
              <a:rPr lang="en-GB" sz="1600" b="1">
                <a:solidFill>
                  <a:schemeClr val="bg1"/>
                </a:solidFill>
                <a:latin typeface="Palatino" pitchFamily="18" charset="0"/>
              </a:rPr>
              <a:t>www.eprg.group.cam.ac.uk</a:t>
            </a:r>
            <a:endParaRPr lang="en-US" sz="1600" b="1">
              <a:solidFill>
                <a:schemeClr val="bg1"/>
              </a:solidFill>
              <a:latin typeface="Palatino" pitchFamily="18" charset="0"/>
            </a:endParaRPr>
          </a:p>
        </p:txBody>
      </p:sp>
      <p:sp>
        <p:nvSpPr>
          <p:cNvPr id="7" name="Rectangle 10"/>
          <p:cNvSpPr>
            <a:spLocks noChangeArrowheads="1"/>
          </p:cNvSpPr>
          <p:nvPr/>
        </p:nvSpPr>
        <p:spPr bwMode="auto">
          <a:xfrm>
            <a:off x="7938" y="825500"/>
            <a:ext cx="9144000" cy="73025"/>
          </a:xfrm>
          <a:prstGeom prst="rect">
            <a:avLst/>
          </a:prstGeom>
          <a:solidFill>
            <a:srgbClr val="990000"/>
          </a:solidFill>
          <a:ln w="9525" algn="ctr">
            <a:noFill/>
            <a:miter lim="800000"/>
            <a:headEnd/>
            <a:tailEnd/>
          </a:ln>
        </p:spPr>
        <p:txBody>
          <a:bodyPr wrap="none" anchor="ctr"/>
          <a:lstStyle/>
          <a:p>
            <a:endParaRPr lang="uk-UA"/>
          </a:p>
        </p:txBody>
      </p:sp>
      <p:sp>
        <p:nvSpPr>
          <p:cNvPr id="8" name="Rectangle 7"/>
          <p:cNvSpPr/>
          <p:nvPr userDrawn="1"/>
        </p:nvSpPr>
        <p:spPr>
          <a:xfrm>
            <a:off x="8172450" y="5589588"/>
            <a:ext cx="97155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sp>
        <p:nvSpPr>
          <p:cNvPr id="9" name="Rectangle 8"/>
          <p:cNvSpPr/>
          <p:nvPr userDrawn="1"/>
        </p:nvSpPr>
        <p:spPr>
          <a:xfrm>
            <a:off x="8172450" y="5589588"/>
            <a:ext cx="97155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15" cstate="print"/>
          <a:srcRect/>
          <a:stretch>
            <a:fillRect/>
          </a:stretch>
        </p:blipFill>
        <p:spPr bwMode="auto">
          <a:xfrm>
            <a:off x="8205788" y="5756275"/>
            <a:ext cx="830262" cy="696913"/>
          </a:xfrm>
          <a:prstGeom prst="rect">
            <a:avLst/>
          </a:prstGeom>
          <a:noFill/>
          <a:ln w="9525">
            <a:noFill/>
            <a:miter lim="800000"/>
            <a:headEnd/>
            <a:tailEnd/>
          </a:ln>
        </p:spPr>
      </p:pic>
      <p:sp>
        <p:nvSpPr>
          <p:cNvPr id="1027" name="Text Box 8"/>
          <p:cNvSpPr txBox="1">
            <a:spLocks noChangeArrowheads="1"/>
          </p:cNvSpPr>
          <p:nvPr/>
        </p:nvSpPr>
        <p:spPr bwMode="auto">
          <a:xfrm>
            <a:off x="7938" y="6540500"/>
            <a:ext cx="9144000" cy="336550"/>
          </a:xfrm>
          <a:prstGeom prst="rect">
            <a:avLst/>
          </a:prstGeom>
          <a:solidFill>
            <a:srgbClr val="800000">
              <a:alpha val="94901"/>
            </a:srgbClr>
          </a:solidFill>
          <a:ln>
            <a:noFill/>
          </a:ln>
        </p:spPr>
        <p:txBody>
          <a:bodyPr>
            <a:spAutoFit/>
          </a:bodyPr>
          <a:lstStyle/>
          <a:p>
            <a:pPr algn="ctr">
              <a:spcBef>
                <a:spcPct val="50000"/>
              </a:spcBef>
            </a:pPr>
            <a:r>
              <a:rPr lang="en-GB" sz="1600" b="1">
                <a:solidFill>
                  <a:schemeClr val="bg1"/>
                </a:solidFill>
                <a:latin typeface="Palatino" pitchFamily="18" charset="0"/>
              </a:rPr>
              <a:t>www.eprg.group.cam.ac.uk</a:t>
            </a:r>
            <a:endParaRPr lang="en-US" sz="1600" b="1">
              <a:solidFill>
                <a:schemeClr val="bg1"/>
              </a:solidFill>
              <a:latin typeface="Palatino" pitchFamily="18" charset="0"/>
            </a:endParaRPr>
          </a:p>
        </p:txBody>
      </p:sp>
      <p:sp>
        <p:nvSpPr>
          <p:cNvPr id="1028" name="Rectangle 10"/>
          <p:cNvSpPr>
            <a:spLocks noChangeArrowheads="1"/>
          </p:cNvSpPr>
          <p:nvPr/>
        </p:nvSpPr>
        <p:spPr bwMode="auto">
          <a:xfrm>
            <a:off x="7938" y="825500"/>
            <a:ext cx="9144000" cy="73025"/>
          </a:xfrm>
          <a:prstGeom prst="rect">
            <a:avLst/>
          </a:prstGeom>
          <a:solidFill>
            <a:srgbClr val="990000"/>
          </a:solidFill>
          <a:ln w="9525" algn="ctr">
            <a:noFill/>
            <a:miter lim="800000"/>
            <a:headEnd/>
            <a:tailEnd/>
          </a:ln>
        </p:spPr>
        <p:txBody>
          <a:bodyPr wrap="none" anchor="ctr"/>
          <a:lstStyle/>
          <a:p>
            <a:endParaRPr lang="uk-UA"/>
          </a:p>
        </p:txBody>
      </p:sp>
      <p:sp>
        <p:nvSpPr>
          <p:cNvPr id="6" name="Rectangle 5"/>
          <p:cNvSpPr/>
          <p:nvPr userDrawn="1"/>
        </p:nvSpPr>
        <p:spPr>
          <a:xfrm>
            <a:off x="8172450" y="5589588"/>
            <a:ext cx="97155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33" r:id="rId9"/>
    <p:sldLayoutId id="2147483820" r:id="rId10"/>
    <p:sldLayoutId id="2147483821" r:id="rId11"/>
    <p:sldLayoutId id="2147483834" r:id="rId12"/>
    <p:sldLayoutId id="2147483840"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13" cstate="print"/>
          <a:srcRect/>
          <a:stretch>
            <a:fillRect/>
          </a:stretch>
        </p:blipFill>
        <p:spPr bwMode="auto">
          <a:xfrm>
            <a:off x="6178550" y="6021388"/>
            <a:ext cx="2857500" cy="527050"/>
          </a:xfrm>
          <a:prstGeom prst="rect">
            <a:avLst/>
          </a:prstGeom>
          <a:noFill/>
          <a:ln w="9525">
            <a:noFill/>
            <a:miter lim="800000"/>
            <a:headEnd/>
            <a:tailEnd/>
          </a:ln>
        </p:spPr>
      </p:pic>
      <p:sp>
        <p:nvSpPr>
          <p:cNvPr id="2051" name="Line 9"/>
          <p:cNvSpPr>
            <a:spLocks noChangeShapeType="1"/>
          </p:cNvSpPr>
          <p:nvPr/>
        </p:nvSpPr>
        <p:spPr bwMode="auto">
          <a:xfrm>
            <a:off x="0" y="765175"/>
            <a:ext cx="9144000" cy="0"/>
          </a:xfrm>
          <a:prstGeom prst="line">
            <a:avLst/>
          </a:prstGeom>
          <a:noFill/>
          <a:ln w="28575">
            <a:solidFill>
              <a:srgbClr val="C00000"/>
            </a:solidFill>
            <a:round/>
            <a:headEnd/>
            <a:tailEnd/>
          </a:ln>
        </p:spPr>
        <p:txBody>
          <a:bodyPr/>
          <a:lstStyle/>
          <a:p>
            <a:pPr>
              <a:defRPr/>
            </a:pPr>
            <a:endParaRPr lang="en-GB">
              <a:latin typeface="Arial" pitchFamily="34" charset="0"/>
              <a:cs typeface="Arial" pitchFamily="34" charset="0"/>
            </a:endParaRPr>
          </a:p>
        </p:txBody>
      </p:sp>
      <p:sp>
        <p:nvSpPr>
          <p:cNvPr id="5124" name="Rectangle 13"/>
          <p:cNvSpPr>
            <a:spLocks noGrp="1" noChangeArrowheads="1"/>
          </p:cNvSpPr>
          <p:nvPr>
            <p:ph type="title"/>
          </p:nvPr>
        </p:nvSpPr>
        <p:spPr bwMode="auto">
          <a:xfrm>
            <a:off x="0" y="115888"/>
            <a:ext cx="9144000"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5" name="Rectangle 14"/>
          <p:cNvSpPr>
            <a:spLocks noGrp="1" noChangeArrowheads="1"/>
          </p:cNvSpPr>
          <p:nvPr>
            <p:ph type="body" idx="1"/>
          </p:nvPr>
        </p:nvSpPr>
        <p:spPr bwMode="auto">
          <a:xfrm>
            <a:off x="323850" y="1125538"/>
            <a:ext cx="849630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Text Box 15"/>
          <p:cNvSpPr txBox="1">
            <a:spLocks noChangeArrowheads="1"/>
          </p:cNvSpPr>
          <p:nvPr/>
        </p:nvSpPr>
        <p:spPr bwMode="auto">
          <a:xfrm>
            <a:off x="0" y="6548438"/>
            <a:ext cx="9144000" cy="336550"/>
          </a:xfrm>
          <a:prstGeom prst="rect">
            <a:avLst/>
          </a:prstGeom>
          <a:solidFill>
            <a:srgbClr val="800000">
              <a:alpha val="94901"/>
            </a:srgbClr>
          </a:solidFill>
          <a:ln>
            <a:noFill/>
          </a:ln>
        </p:spPr>
        <p:txBody>
          <a:bodyPr>
            <a:spAutoFit/>
          </a:bodyPr>
          <a:lstStyle/>
          <a:p>
            <a:pPr algn="ctr">
              <a:spcBef>
                <a:spcPct val="50000"/>
              </a:spcBef>
            </a:pPr>
            <a:r>
              <a:rPr lang="en-GB" sz="1600" b="1">
                <a:solidFill>
                  <a:schemeClr val="bg1"/>
                </a:solidFill>
                <a:latin typeface="Palatino" pitchFamily="18" charset="0"/>
              </a:rPr>
              <a:t>						           www.eprg.group.cam.ac.uk      </a:t>
            </a:r>
            <a:endParaRPr lang="en-US" sz="1600" b="1">
              <a:solidFill>
                <a:schemeClr val="bg1"/>
              </a:solidFill>
              <a:latin typeface="Palatino" pitchFamily="18" charset="0"/>
            </a:endParaRPr>
          </a:p>
        </p:txBody>
      </p:sp>
      <p:sp>
        <p:nvSpPr>
          <p:cNvPr id="2055" name="Text Box 16"/>
          <p:cNvSpPr txBox="1">
            <a:spLocks noChangeArrowheads="1"/>
          </p:cNvSpPr>
          <p:nvPr/>
        </p:nvSpPr>
        <p:spPr bwMode="auto">
          <a:xfrm>
            <a:off x="8242300" y="5832475"/>
            <a:ext cx="354013" cy="260350"/>
          </a:xfrm>
          <a:prstGeom prst="rect">
            <a:avLst/>
          </a:prstGeom>
          <a:noFill/>
          <a:ln>
            <a:noFill/>
          </a:ln>
        </p:spPr>
        <p:txBody>
          <a:bodyPr wrap="none">
            <a:spAutoFit/>
          </a:bodyPr>
          <a:lstStyle/>
          <a:p>
            <a:fld id="{6C91FB71-1AE5-4412-8907-739E6FF9C203}" type="slidenum">
              <a:rPr lang="en-GB" sz="1100" b="1">
                <a:latin typeface="Palatino" pitchFamily="18" charset="0"/>
              </a:rPr>
              <a:pPr/>
              <a:t>‹#›</a:t>
            </a:fld>
            <a:endParaRPr lang="en-GB" sz="1100" b="1">
              <a:latin typeface="Palatino" pitchFamily="18" charset="0"/>
            </a:endParaRP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ctr" rtl="0" eaLnBrk="0" fontAlgn="base" hangingPunct="0">
        <a:spcBef>
          <a:spcPct val="0"/>
        </a:spcBef>
        <a:spcAft>
          <a:spcPct val="0"/>
        </a:spcAft>
        <a:defRPr sz="2600">
          <a:solidFill>
            <a:schemeClr val="tx2"/>
          </a:solidFill>
          <a:latin typeface="+mj-lt"/>
          <a:ea typeface="+mj-ea"/>
          <a:cs typeface="+mj-cs"/>
        </a:defRPr>
      </a:lvl1pPr>
      <a:lvl2pPr algn="ctr" rtl="0" eaLnBrk="0" fontAlgn="base" hangingPunct="0">
        <a:spcBef>
          <a:spcPct val="0"/>
        </a:spcBef>
        <a:spcAft>
          <a:spcPct val="0"/>
        </a:spcAft>
        <a:defRPr sz="2600">
          <a:solidFill>
            <a:schemeClr val="tx2"/>
          </a:solidFill>
          <a:latin typeface="Verdana" pitchFamily="34" charset="0"/>
        </a:defRPr>
      </a:lvl2pPr>
      <a:lvl3pPr algn="ctr" rtl="0" eaLnBrk="0" fontAlgn="base" hangingPunct="0">
        <a:spcBef>
          <a:spcPct val="0"/>
        </a:spcBef>
        <a:spcAft>
          <a:spcPct val="0"/>
        </a:spcAft>
        <a:defRPr sz="2600">
          <a:solidFill>
            <a:schemeClr val="tx2"/>
          </a:solidFill>
          <a:latin typeface="Verdana" pitchFamily="34" charset="0"/>
        </a:defRPr>
      </a:lvl3pPr>
      <a:lvl4pPr algn="ctr" rtl="0" eaLnBrk="0" fontAlgn="base" hangingPunct="0">
        <a:spcBef>
          <a:spcPct val="0"/>
        </a:spcBef>
        <a:spcAft>
          <a:spcPct val="0"/>
        </a:spcAft>
        <a:defRPr sz="2600">
          <a:solidFill>
            <a:schemeClr val="tx2"/>
          </a:solidFill>
          <a:latin typeface="Verdana" pitchFamily="34" charset="0"/>
        </a:defRPr>
      </a:lvl4pPr>
      <a:lvl5pPr algn="ctr" rtl="0" eaLnBrk="0" fontAlgn="base" hangingPunct="0">
        <a:spcBef>
          <a:spcPct val="0"/>
        </a:spcBef>
        <a:spcAft>
          <a:spcPct val="0"/>
        </a:spcAft>
        <a:defRPr sz="2600">
          <a:solidFill>
            <a:schemeClr val="tx2"/>
          </a:solidFill>
          <a:latin typeface="Verdana" pitchFamily="34" charset="0"/>
        </a:defRPr>
      </a:lvl5pPr>
      <a:lvl6pPr marL="457200" algn="ctr" rtl="0" fontAlgn="base">
        <a:spcBef>
          <a:spcPct val="0"/>
        </a:spcBef>
        <a:spcAft>
          <a:spcPct val="0"/>
        </a:spcAft>
        <a:defRPr sz="2600">
          <a:solidFill>
            <a:schemeClr val="tx2"/>
          </a:solidFill>
          <a:latin typeface="Verdana" pitchFamily="34" charset="0"/>
        </a:defRPr>
      </a:lvl6pPr>
      <a:lvl7pPr marL="914400" algn="ctr" rtl="0" fontAlgn="base">
        <a:spcBef>
          <a:spcPct val="0"/>
        </a:spcBef>
        <a:spcAft>
          <a:spcPct val="0"/>
        </a:spcAft>
        <a:defRPr sz="2600">
          <a:solidFill>
            <a:schemeClr val="tx2"/>
          </a:solidFill>
          <a:latin typeface="Verdana" pitchFamily="34" charset="0"/>
        </a:defRPr>
      </a:lvl7pPr>
      <a:lvl8pPr marL="1371600" algn="ctr" rtl="0" fontAlgn="base">
        <a:spcBef>
          <a:spcPct val="0"/>
        </a:spcBef>
        <a:spcAft>
          <a:spcPct val="0"/>
        </a:spcAft>
        <a:defRPr sz="2600">
          <a:solidFill>
            <a:schemeClr val="tx2"/>
          </a:solidFill>
          <a:latin typeface="Verdana" pitchFamily="34" charset="0"/>
        </a:defRPr>
      </a:lvl8pPr>
      <a:lvl9pPr marL="1828800" algn="ctr" rtl="0" fontAlgn="base">
        <a:spcBef>
          <a:spcPct val="0"/>
        </a:spcBef>
        <a:spcAft>
          <a:spcPct val="0"/>
        </a:spcAft>
        <a:defRPr sz="2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0" y="3068638"/>
            <a:ext cx="9144000" cy="2402838"/>
          </a:xfrm>
          <a:prstGeom prst="rect">
            <a:avLst/>
          </a:prstGeom>
          <a:noFill/>
          <a:ln w="9525" algn="ctr">
            <a:noFill/>
            <a:miter lim="800000"/>
            <a:headEnd/>
            <a:tailEnd/>
          </a:ln>
        </p:spPr>
        <p:txBody>
          <a:bodyPr wrap="square" lIns="90000" tIns="46800" rIns="90000" bIns="46800">
            <a:spAutoFit/>
          </a:bodyPr>
          <a:lstStyle/>
          <a:p>
            <a:pPr algn="ctr"/>
            <a:br>
              <a:rPr lang="en-GB" sz="2200" b="1" i="1" dirty="0">
                <a:latin typeface="Cambria" pitchFamily="18" charset="0"/>
                <a:cs typeface="Times New Roman" pitchFamily="18" charset="0"/>
              </a:rPr>
            </a:br>
            <a:endParaRPr lang="en-GB" sz="4800" i="1" dirty="0">
              <a:solidFill>
                <a:schemeClr val="tx2"/>
              </a:solidFill>
              <a:latin typeface="Cambria" pitchFamily="18" charset="0"/>
              <a:cs typeface="Times New Roman" pitchFamily="18" charset="0"/>
            </a:endParaRPr>
          </a:p>
          <a:p>
            <a:pPr algn="ctr"/>
            <a:endParaRPr lang="en-GB" sz="2000" dirty="0">
              <a:solidFill>
                <a:schemeClr val="tx2"/>
              </a:solidFill>
              <a:latin typeface="Cambria" pitchFamily="18" charset="0"/>
              <a:cs typeface="Times New Roman" pitchFamily="18" charset="0"/>
            </a:endParaRPr>
          </a:p>
          <a:p>
            <a:pPr algn="ctr"/>
            <a:endParaRPr lang="en-GB" sz="2000" dirty="0">
              <a:solidFill>
                <a:schemeClr val="tx2"/>
              </a:solidFill>
              <a:latin typeface="Cambria" pitchFamily="18" charset="0"/>
              <a:cs typeface="Times New Roman" pitchFamily="18" charset="0"/>
            </a:endParaRPr>
          </a:p>
          <a:p>
            <a:pPr algn="ctr"/>
            <a:endParaRPr lang="en-GB" sz="2000" dirty="0">
              <a:solidFill>
                <a:schemeClr val="tx2"/>
              </a:solidFill>
              <a:latin typeface="Cambria" pitchFamily="18" charset="0"/>
              <a:cs typeface="Times New Roman" pitchFamily="18" charset="0"/>
            </a:endParaRPr>
          </a:p>
          <a:p>
            <a:pPr algn="ctr"/>
            <a:endParaRPr lang="en-GB" sz="2000" dirty="0">
              <a:solidFill>
                <a:schemeClr val="tx2"/>
              </a:solidFill>
              <a:latin typeface="Cambria" pitchFamily="18" charset="0"/>
              <a:cs typeface="Times New Roman" pitchFamily="18" charset="0"/>
            </a:endParaRPr>
          </a:p>
        </p:txBody>
      </p:sp>
      <p:sp>
        <p:nvSpPr>
          <p:cNvPr id="7171" name="Rectangle 2"/>
          <p:cNvSpPr>
            <a:spLocks noChangeArrowheads="1"/>
          </p:cNvSpPr>
          <p:nvPr/>
        </p:nvSpPr>
        <p:spPr bwMode="auto">
          <a:xfrm>
            <a:off x="80962" y="1057096"/>
            <a:ext cx="8982075" cy="5447645"/>
          </a:xfrm>
          <a:prstGeom prst="rect">
            <a:avLst/>
          </a:prstGeom>
          <a:noFill/>
          <a:ln w="9525">
            <a:noFill/>
            <a:miter lim="800000"/>
            <a:headEnd/>
            <a:tailEnd/>
          </a:ln>
        </p:spPr>
        <p:txBody>
          <a:bodyPr wrap="square">
            <a:spAutoFit/>
          </a:bodyPr>
          <a:lstStyle/>
          <a:p>
            <a:pPr algn="ctr"/>
            <a:endParaRPr lang="en-GB" sz="2800" i="1" dirty="0">
              <a:latin typeface="Cambria" pitchFamily="18" charset="0"/>
              <a:cs typeface="Times New Roman" pitchFamily="18" charset="0"/>
            </a:endParaRPr>
          </a:p>
          <a:p>
            <a:pPr algn="ctr"/>
            <a:r>
              <a:rPr lang="en-GB" sz="3200" b="1" dirty="0">
                <a:latin typeface="Cambria" pitchFamily="18" charset="0"/>
                <a:cs typeface="Times New Roman" pitchFamily="18" charset="0"/>
              </a:rPr>
              <a:t>The Future of UK Energy Policy</a:t>
            </a:r>
          </a:p>
          <a:p>
            <a:pPr algn="ctr"/>
            <a:endParaRPr lang="en-GB" sz="2800" i="1" dirty="0">
              <a:latin typeface="Cambria" pitchFamily="18" charset="0"/>
              <a:cs typeface="Times New Roman" pitchFamily="18" charset="0"/>
            </a:endParaRPr>
          </a:p>
          <a:p>
            <a:pPr algn="ctr"/>
            <a:endParaRPr lang="en-GB" sz="2800" i="1" dirty="0">
              <a:latin typeface="Cambria" pitchFamily="18" charset="0"/>
              <a:cs typeface="Times New Roman" pitchFamily="18" charset="0"/>
            </a:endParaRPr>
          </a:p>
          <a:p>
            <a:pPr algn="ctr"/>
            <a:r>
              <a:rPr lang="en-GB" sz="2800" i="1" dirty="0">
                <a:latin typeface="Cambria" pitchFamily="18" charset="0"/>
                <a:cs typeface="Times New Roman" pitchFamily="18" charset="0"/>
              </a:rPr>
              <a:t>Michael G. Pollitt</a:t>
            </a:r>
          </a:p>
          <a:p>
            <a:pPr algn="ctr"/>
            <a:endParaRPr lang="en-GB" sz="2400" i="1" dirty="0">
              <a:latin typeface="Cambria" pitchFamily="18" charset="0"/>
              <a:cs typeface="Times New Roman" pitchFamily="18" charset="0"/>
            </a:endParaRPr>
          </a:p>
          <a:p>
            <a:pPr algn="ctr"/>
            <a:r>
              <a:rPr lang="en-GB" sz="2400" b="1" i="1" dirty="0">
                <a:latin typeface="Cambria" pitchFamily="18" charset="0"/>
                <a:cs typeface="Times New Roman" pitchFamily="18" charset="0"/>
              </a:rPr>
              <a:t>Cambridge Judge Business School</a:t>
            </a:r>
          </a:p>
          <a:p>
            <a:pPr algn="ctr"/>
            <a:r>
              <a:rPr lang="en-GB" sz="2400" b="1" i="1" dirty="0">
                <a:latin typeface="Cambria" pitchFamily="18" charset="0"/>
                <a:cs typeface="Times New Roman" pitchFamily="18" charset="0"/>
              </a:rPr>
              <a:t>and</a:t>
            </a:r>
          </a:p>
          <a:p>
            <a:pPr algn="ctr"/>
            <a:r>
              <a:rPr lang="en-GB" sz="2400" b="1" i="1" dirty="0">
                <a:latin typeface="Cambria" pitchFamily="18" charset="0"/>
                <a:cs typeface="Times New Roman" pitchFamily="18" charset="0"/>
              </a:rPr>
              <a:t>Centre on Regulation in Europe</a:t>
            </a:r>
          </a:p>
          <a:p>
            <a:pPr algn="ctr"/>
            <a:endParaRPr lang="en-GB" sz="2400" b="1" i="1" dirty="0">
              <a:latin typeface="Cambria" pitchFamily="18" charset="0"/>
              <a:cs typeface="Times New Roman" pitchFamily="18" charset="0"/>
            </a:endParaRPr>
          </a:p>
          <a:p>
            <a:pPr algn="ctr"/>
            <a:endParaRPr lang="en-GB" sz="2400" b="1" i="1" dirty="0">
              <a:latin typeface="Cambria" pitchFamily="18" charset="0"/>
              <a:cs typeface="Times New Roman" pitchFamily="18" charset="0"/>
            </a:endParaRPr>
          </a:p>
          <a:p>
            <a:pPr algn="ctr"/>
            <a:r>
              <a:rPr lang="en-GB" dirty="0">
                <a:latin typeface="Cambria" pitchFamily="18" charset="0"/>
                <a:cs typeface="Times New Roman" pitchFamily="18" charset="0"/>
              </a:rPr>
              <a:t>8 December 2023</a:t>
            </a:r>
          </a:p>
          <a:p>
            <a:pPr algn="ctr"/>
            <a:r>
              <a:rPr lang="en-GB" dirty="0">
                <a:latin typeface="Cambria" pitchFamily="18" charset="0"/>
                <a:cs typeface="Times New Roman" pitchFamily="18" charset="0"/>
              </a:rPr>
              <a:t>EPRG Winter Seminar</a:t>
            </a:r>
          </a:p>
          <a:p>
            <a:pPr algn="ctr"/>
            <a:endParaRPr lang="en-GB" sz="2400" b="1" i="1" dirty="0">
              <a:latin typeface="Cambria" pitchFamily="18" charset="0"/>
              <a:cs typeface="Times New Roman" pitchFamily="18" charset="0"/>
            </a:endParaRPr>
          </a:p>
        </p:txBody>
      </p:sp>
      <p:pic>
        <p:nvPicPr>
          <p:cNvPr id="5" name="Picture 5" descr="EPRG logo new"/>
          <p:cNvPicPr>
            <a:picLocks noChangeAspect="1" noChangeArrowheads="1"/>
          </p:cNvPicPr>
          <p:nvPr/>
        </p:nvPicPr>
        <p:blipFill>
          <a:blip r:embed="rId3"/>
          <a:srcRect/>
          <a:stretch>
            <a:fillRect/>
          </a:stretch>
        </p:blipFill>
        <p:spPr bwMode="auto">
          <a:xfrm>
            <a:off x="25400" y="19050"/>
            <a:ext cx="4330700" cy="774700"/>
          </a:xfrm>
          <a:prstGeom prst="rect">
            <a:avLst/>
          </a:prstGeom>
          <a:noFill/>
          <a:ln w="9525">
            <a:noFill/>
            <a:miter lim="800000"/>
            <a:headEnd/>
            <a:tailEnd/>
          </a:ln>
        </p:spPr>
      </p:pic>
      <p:pic>
        <p:nvPicPr>
          <p:cNvPr id="2" name="Graphic 1">
            <a:extLst>
              <a:ext uri="{FF2B5EF4-FFF2-40B4-BE49-F238E27FC236}">
                <a16:creationId xmlns:a16="http://schemas.microsoft.com/office/drawing/2014/main" id="{E6A7F0C8-C8A5-C274-4E7A-1DED158474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6440" y="26593"/>
            <a:ext cx="3616597" cy="767157"/>
          </a:xfrm>
          <a:prstGeom prst="rect">
            <a:avLst/>
          </a:prstGeom>
        </p:spPr>
      </p:pic>
    </p:spTree>
    <p:extLst>
      <p:ext uri="{BB962C8B-B14F-4D97-AF65-F5344CB8AC3E}">
        <p14:creationId xmlns:p14="http://schemas.microsoft.com/office/powerpoint/2010/main" val="597117845"/>
      </p:ext>
    </p:extLst>
  </p:cSld>
  <p:clrMapOvr>
    <a:masterClrMapping/>
  </p:clrMapOvr>
  <p:transition spd="slow" advTm="175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908" y="980728"/>
            <a:ext cx="8786564" cy="5355312"/>
          </a:xfrm>
          <a:prstGeom prst="rect">
            <a:avLst/>
          </a:prstGeom>
        </p:spPr>
        <p:txBody>
          <a:bodyPr wrap="square">
            <a:spAutoFit/>
          </a:bodyPr>
          <a:lstStyle/>
          <a:p>
            <a:pPr marL="285750" indent="-285750">
              <a:buFont typeface="Arial" panose="020B0604020202020204" pitchFamily="34" charset="0"/>
              <a:buChar char="•"/>
            </a:pPr>
            <a:r>
              <a:rPr lang="en-GB" dirty="0"/>
              <a:t>The EU-UK Trade and cooperation agreement establishes a </a:t>
            </a:r>
            <a:r>
              <a:rPr lang="en-GB" u="sng" dirty="0"/>
              <a:t>Specialised Committee on Energy (SCE) as part of implementation and functioning process.</a:t>
            </a:r>
            <a:r>
              <a:rPr lang="en-GB" dirty="0"/>
              <a:t> </a:t>
            </a:r>
          </a:p>
          <a:p>
            <a:pPr marL="285750" indent="-285750">
              <a:buFont typeface="Arial" panose="020B0604020202020204" pitchFamily="34" charset="0"/>
              <a:buChar char="•"/>
            </a:pPr>
            <a:r>
              <a:rPr lang="en-GB" u="sng" dirty="0"/>
              <a:t>Title VIII (Part 2) to the Agreement (The Energy Title) is one of the more detailed parts of the whole Agreement.</a:t>
            </a:r>
            <a:r>
              <a:rPr lang="en-GB" dirty="0"/>
              <a:t> At a high level it states that no tariffs can be imposed on exportation of electricity and gas by either party. The agreement is generally supportive of continuation of competitive markets and of not supporting renewable electricity (RES-E) in a way that would undermine competition. There must be monitoring of competition and an independent energy regulator. The agreement </a:t>
            </a:r>
            <a:r>
              <a:rPr lang="en-GB" u="sng" dirty="0"/>
              <a:t>preserves the Single Electricity Market in Ireland </a:t>
            </a:r>
            <a:r>
              <a:rPr lang="en-GB" dirty="0"/>
              <a:t>(I-SEM).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is up for re-negotiation in 2026.</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should argue for:</a:t>
            </a:r>
          </a:p>
          <a:p>
            <a:pPr marL="742950" lvl="1" indent="-285750">
              <a:buFont typeface="Arial" panose="020B0604020202020204" pitchFamily="34" charset="0"/>
              <a:buChar char="•"/>
            </a:pPr>
            <a:r>
              <a:rPr lang="en-GB" dirty="0"/>
              <a:t>Continuation of current arrangements as baseline.</a:t>
            </a:r>
          </a:p>
          <a:p>
            <a:pPr marL="742950" lvl="1" indent="-285750">
              <a:buFont typeface="Arial" panose="020B0604020202020204" pitchFamily="34" charset="0"/>
              <a:buChar char="•"/>
            </a:pPr>
            <a:r>
              <a:rPr lang="en-GB" u="sng" dirty="0"/>
              <a:t>Re-entry into EU ETS I and entry into EU ETS II </a:t>
            </a:r>
            <a:r>
              <a:rPr lang="en-GB" dirty="0"/>
              <a:t>(and hence exemption from UK firms’ liability to CBAM).</a:t>
            </a:r>
          </a:p>
          <a:p>
            <a:pPr marL="742950" lvl="1" indent="-285750">
              <a:buFont typeface="Arial" panose="020B0604020202020204" pitchFamily="34" charset="0"/>
              <a:buChar char="•"/>
            </a:pPr>
            <a:r>
              <a:rPr lang="en-GB" dirty="0"/>
              <a:t>Re-entry into </a:t>
            </a:r>
            <a:r>
              <a:rPr lang="en-GB" u="sng" dirty="0"/>
              <a:t>EUPHEMIA</a:t>
            </a:r>
            <a:r>
              <a:rPr lang="en-GB" dirty="0"/>
              <a:t> market coupling algorithm.</a:t>
            </a:r>
          </a:p>
          <a:p>
            <a:pPr marL="742950" lvl="1" indent="-285750">
              <a:buFont typeface="Arial" panose="020B0604020202020204" pitchFamily="34" charset="0"/>
              <a:buChar char="•"/>
            </a:pPr>
            <a:r>
              <a:rPr lang="en-GB" dirty="0"/>
              <a:t>Full membership of </a:t>
            </a:r>
            <a:r>
              <a:rPr lang="en-GB" u="sng" dirty="0"/>
              <a:t>ACER, ENTSO-E, ENTSO-G.</a:t>
            </a:r>
          </a:p>
          <a:p>
            <a:pPr marL="285750" indent="-285750">
              <a:buFont typeface="Arial" panose="020B0604020202020204" pitchFamily="34" charset="0"/>
              <a:buChar char="•"/>
            </a:pPr>
            <a:endParaRPr lang="en-GB" dirty="0"/>
          </a:p>
        </p:txBody>
      </p:sp>
      <p:sp>
        <p:nvSpPr>
          <p:cNvPr id="4" name="Заголовок 1"/>
          <p:cNvSpPr txBox="1">
            <a:spLocks/>
          </p:cNvSpPr>
          <p:nvPr/>
        </p:nvSpPr>
        <p:spPr bwMode="auto">
          <a:xfrm>
            <a:off x="-9045" y="35233"/>
            <a:ext cx="9110092" cy="576262"/>
          </a:xfrm>
          <a:prstGeom prst="rect">
            <a:avLst/>
          </a:prstGeom>
          <a:noFill/>
          <a:ln w="9525">
            <a:noFill/>
            <a:miter lim="800000"/>
            <a:headEnd/>
            <a:tailEnd/>
          </a:ln>
        </p:spPr>
        <p:txBody>
          <a:bodyPr/>
          <a:lstStyle/>
          <a:p>
            <a:pPr algn="ctr"/>
            <a:r>
              <a:rPr lang="en-GB" sz="2400" b="1" dirty="0"/>
              <a:t>UK energy and climate policy </a:t>
            </a:r>
          </a:p>
          <a:p>
            <a:pPr algn="ctr"/>
            <a:r>
              <a:rPr lang="en-GB" sz="2400" b="1" dirty="0"/>
              <a:t>should align with EU</a:t>
            </a:r>
            <a:endParaRPr lang="en-US" sz="2400" b="1" dirty="0"/>
          </a:p>
        </p:txBody>
      </p:sp>
      <p:sp>
        <p:nvSpPr>
          <p:cNvPr id="2" name="TextBox 1">
            <a:extLst>
              <a:ext uri="{FF2B5EF4-FFF2-40B4-BE49-F238E27FC236}">
                <a16:creationId xmlns:a16="http://schemas.microsoft.com/office/drawing/2014/main" id="{0D7844BD-D50B-AE4E-B968-6C81D339E0A5}"/>
              </a:ext>
            </a:extLst>
          </p:cNvPr>
          <p:cNvSpPr txBox="1"/>
          <p:nvPr/>
        </p:nvSpPr>
        <p:spPr>
          <a:xfrm>
            <a:off x="8676456" y="6165304"/>
            <a:ext cx="312906" cy="369332"/>
          </a:xfrm>
          <a:prstGeom prst="rect">
            <a:avLst/>
          </a:prstGeom>
          <a:noFill/>
        </p:spPr>
        <p:txBody>
          <a:bodyPr wrap="none" rtlCol="0">
            <a:spAutoFit/>
          </a:bodyPr>
          <a:lstStyle/>
          <a:p>
            <a:fld id="{FA603888-188E-5946-ADEB-9DC4FA07FABC}" type="slidenum">
              <a:rPr lang="en-US" smtClean="0"/>
              <a:t>10</a:t>
            </a:fld>
            <a:endParaRPr lang="en-US" dirty="0"/>
          </a:p>
        </p:txBody>
      </p:sp>
    </p:spTree>
    <p:extLst>
      <p:ext uri="{BB962C8B-B14F-4D97-AF65-F5344CB8AC3E}">
        <p14:creationId xmlns:p14="http://schemas.microsoft.com/office/powerpoint/2010/main" val="22737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872CF9-11B3-E3B0-0AD6-0449A7D2A2EC}"/>
              </a:ext>
            </a:extLst>
          </p:cNvPr>
          <p:cNvSpPr txBox="1"/>
          <p:nvPr/>
        </p:nvSpPr>
        <p:spPr>
          <a:xfrm>
            <a:off x="251519" y="1052736"/>
            <a:ext cx="8640961" cy="6032421"/>
          </a:xfrm>
          <a:prstGeom prst="rect">
            <a:avLst/>
          </a:prstGeom>
          <a:noFill/>
        </p:spPr>
        <p:txBody>
          <a:bodyPr wrap="square" rtlCol="0">
            <a:spAutoFit/>
          </a:bodyPr>
          <a:lstStyle/>
          <a:p>
            <a:pPr algn="just"/>
            <a:r>
              <a:rPr lang="en-GB" sz="1600" dirty="0">
                <a:effectLst/>
                <a:latin typeface="Calibri" panose="020F0502020204030204" pitchFamily="34" charset="0"/>
                <a:ea typeface="Calibri" panose="020F0502020204030204" pitchFamily="34" charset="0"/>
                <a:cs typeface="Calibri" panose="020F0502020204030204" pitchFamily="34" charset="0"/>
              </a:rPr>
              <a:t>FTI Consulting and ES Catapult (2023a), </a:t>
            </a:r>
            <a:r>
              <a:rPr lang="en-GB"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Locational pricing assessment in GB: Final modelling results</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i="1" dirty="0">
                <a:effectLst/>
                <a:latin typeface="Calibri" panose="020F0502020204030204" pitchFamily="34" charset="0"/>
                <a:ea typeface="Calibri" panose="020F0502020204030204" pitchFamily="34" charset="0"/>
                <a:cs typeface="Calibri" panose="020F0502020204030204" pitchFamily="34" charset="0"/>
              </a:rPr>
              <a:t>Presentation to Stakeholders Workshop 3</a:t>
            </a:r>
            <a:r>
              <a:rPr lang="en-GB" sz="1600" dirty="0">
                <a:effectLst/>
                <a:latin typeface="Calibri" panose="020F0502020204030204" pitchFamily="34" charset="0"/>
                <a:ea typeface="Calibri" panose="020F0502020204030204" pitchFamily="34" charset="0"/>
                <a:cs typeface="Calibri" panose="020F0502020204030204" pitchFamily="34" charset="0"/>
              </a:rPr>
              <a:t>, FTI Consulting, 6 June 2023, London and 13 June, Glasgow.</a:t>
            </a:r>
            <a:r>
              <a:rPr lang="en-GB" sz="1600" dirty="0">
                <a:effectLst/>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pPr algn="just"/>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GB" sz="1600" dirty="0">
                <a:effectLst/>
                <a:latin typeface="Calibri" panose="020F0502020204030204" pitchFamily="34" charset="0"/>
                <a:ea typeface="Calibri" panose="020F0502020204030204" pitchFamily="34" charset="0"/>
                <a:cs typeface="Calibri" panose="020F0502020204030204" pitchFamily="34" charset="0"/>
              </a:rPr>
              <a:t>FTI Consulting and Energ</a:t>
            </a:r>
            <a:r>
              <a:rPr lang="en-GB" sz="1600" dirty="0">
                <a:latin typeface="Calibri" panose="020F0502020204030204" pitchFamily="34" charset="0"/>
                <a:ea typeface="Calibri" panose="020F0502020204030204" pitchFamily="34" charset="0"/>
                <a:cs typeface="Calibri" panose="020F0502020204030204" pitchFamily="34" charset="0"/>
              </a:rPr>
              <a:t>y Systems Catapult</a:t>
            </a:r>
            <a:r>
              <a:rPr lang="en-GB" sz="1600" dirty="0">
                <a:effectLst/>
                <a:latin typeface="Calibri" panose="020F0502020204030204" pitchFamily="34" charset="0"/>
                <a:ea typeface="Calibri" panose="020F0502020204030204" pitchFamily="34" charset="0"/>
                <a:cs typeface="Calibri" panose="020F0502020204030204" pitchFamily="34" charset="0"/>
              </a:rPr>
              <a:t> (2023b), </a:t>
            </a:r>
            <a:r>
              <a:rPr lang="en-GB"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of locational wholesale electricity market design options in GB, October 2023. </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London: FTI Consulting.</a:t>
            </a:r>
          </a:p>
          <a:p>
            <a:endPar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Pollitt, M.G. (2023a), </a:t>
            </a:r>
            <a:r>
              <a:rPr lang="en-GB"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Locational Marginal Prices (LMPs) for Electricity in Europe? The Untold Story, </a:t>
            </a: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EPRG Working Paper No.2318.</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Pollitt, M.G. (2023b)</a:t>
            </a:r>
            <a:r>
              <a:rPr lang="en-GB" sz="1600" kern="100" dirty="0">
                <a:latin typeface="Calibri" panose="020F0502020204030204" pitchFamily="34" charset="0"/>
                <a:cs typeface="Calibri" panose="020F0502020204030204" pitchFamily="34" charset="0"/>
              </a:rPr>
              <a:t>, </a:t>
            </a:r>
            <a:r>
              <a:rPr lang="en-GB" sz="1600" i="1" kern="100" dirty="0">
                <a:effectLst/>
                <a:latin typeface="Calibri" panose="020F0502020204030204" pitchFamily="34" charset="0"/>
                <a:ea typeface="Calibri" panose="020F0502020204030204" pitchFamily="34" charset="0"/>
                <a:cs typeface="Calibri" panose="020F0502020204030204" pitchFamily="34" charset="0"/>
              </a:rPr>
              <a:t>Comments on the FTI Report on</a:t>
            </a:r>
            <a:r>
              <a:rPr lang="en-GB" sz="1600" i="1" kern="100" dirty="0">
                <a:latin typeface="Calibri" panose="020F0502020204030204" pitchFamily="34" charset="0"/>
                <a:ea typeface="Calibri" panose="020F0502020204030204" pitchFamily="34" charset="0"/>
                <a:cs typeface="Calibri" panose="020F0502020204030204" pitchFamily="34" charset="0"/>
              </a:rPr>
              <a:t> </a:t>
            </a:r>
            <a:r>
              <a:rPr lang="en-GB" sz="16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of locational  wholesale electricity market design options in GB</a:t>
            </a:r>
            <a:r>
              <a:rPr lang="en-GB" sz="1600" i="1" kern="100" dirty="0">
                <a:latin typeface="Calibri" panose="020F0502020204030204" pitchFamily="34" charset="0"/>
                <a:ea typeface="Calibri" panose="020F0502020204030204" pitchFamily="34" charset="0"/>
                <a:cs typeface="Calibri" panose="020F0502020204030204" pitchFamily="34" charset="0"/>
              </a:rPr>
              <a:t> </a:t>
            </a:r>
            <a:r>
              <a:rPr lang="en-GB" sz="16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August 2023</a:t>
            </a:r>
            <a:r>
              <a:rPr lang="en-GB" sz="1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12 October 2023</a:t>
            </a:r>
            <a:r>
              <a:rPr lang="en-GB"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endParaRPr lang="en-GB" sz="16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Pollitt, M.G. (2023c), </a:t>
            </a:r>
            <a:r>
              <a:rPr lang="en-GB" sz="1600" i="1" dirty="0">
                <a:effectLst/>
                <a:latin typeface="Calibri" panose="020F0502020204030204" pitchFamily="34" charset="0"/>
                <a:cs typeface="Calibri" panose="020F0502020204030204" pitchFamily="34" charset="0"/>
              </a:rPr>
              <a:t>Energy Markets Under Stress: Some Reflections on Lessons From the Energy Crisis in Europe</a:t>
            </a:r>
            <a:r>
              <a:rPr lang="en-GB" sz="1600" dirty="0">
                <a:effectLst/>
                <a:latin typeface="Calibri" panose="020F0502020204030204" pitchFamily="34" charset="0"/>
                <a:cs typeface="Calibri" panose="020F0502020204030204" pitchFamily="34" charset="0"/>
              </a:rPr>
              <a:t>, EPRG Working Paper No.2317.</a:t>
            </a:r>
          </a:p>
          <a:p>
            <a:endParaRPr lang="en-GB" sz="1600" dirty="0">
              <a:latin typeface="Calibri" panose="020F0502020204030204" pitchFamily="34" charset="0"/>
              <a:cs typeface="Calibri" panose="020F0502020204030204" pitchFamily="34" charset="0"/>
            </a:endParaRPr>
          </a:p>
          <a:p>
            <a:pPr algn="just"/>
            <a:r>
              <a:rPr lang="en-GB" sz="1600" dirty="0">
                <a:effectLst/>
                <a:latin typeface="Calibri" panose="020F0502020204030204" pitchFamily="34" charset="0"/>
                <a:ea typeface="Times New Roman" panose="02020603050405020304" pitchFamily="18" charset="0"/>
                <a:cs typeface="Calibri" panose="020F0502020204030204" pitchFamily="34" charset="0"/>
              </a:rPr>
              <a:t>Pollitt, M.G. (2021), ‘The Future Design of the Electricity Market’ in </a:t>
            </a:r>
            <a:r>
              <a:rPr lang="en-GB" sz="1600" dirty="0" err="1">
                <a:effectLst/>
                <a:latin typeface="Calibri" panose="020F0502020204030204" pitchFamily="34" charset="0"/>
                <a:ea typeface="Times New Roman" panose="02020603050405020304" pitchFamily="18" charset="0"/>
                <a:cs typeface="Calibri" panose="020F0502020204030204" pitchFamily="34" charset="0"/>
              </a:rPr>
              <a:t>Glachant</a:t>
            </a:r>
            <a:r>
              <a:rPr lang="en-GB" sz="1600" dirty="0">
                <a:effectLst/>
                <a:latin typeface="Calibri" panose="020F0502020204030204" pitchFamily="34" charset="0"/>
                <a:ea typeface="Times New Roman" panose="02020603050405020304" pitchFamily="18" charset="0"/>
                <a:cs typeface="Calibri" panose="020F0502020204030204" pitchFamily="34" charset="0"/>
              </a:rPr>
              <a:t>, J-M., </a:t>
            </a:r>
            <a:r>
              <a:rPr lang="en-GB" sz="1600" dirty="0" err="1">
                <a:effectLst/>
                <a:latin typeface="Calibri" panose="020F0502020204030204" pitchFamily="34" charset="0"/>
                <a:ea typeface="Times New Roman" panose="02020603050405020304" pitchFamily="18" charset="0"/>
                <a:cs typeface="Calibri" panose="020F0502020204030204" pitchFamily="34" charset="0"/>
              </a:rPr>
              <a:t>Joskow</a:t>
            </a:r>
            <a:r>
              <a:rPr lang="en-GB" sz="1600" dirty="0">
                <a:effectLst/>
                <a:latin typeface="Calibri" panose="020F0502020204030204" pitchFamily="34" charset="0"/>
                <a:ea typeface="Times New Roman" panose="02020603050405020304" pitchFamily="18" charset="0"/>
                <a:cs typeface="Calibri" panose="020F0502020204030204" pitchFamily="34" charset="0"/>
              </a:rPr>
              <a:t>, P. and Pollitt, M.G. (eds.) </a:t>
            </a:r>
            <a:r>
              <a:rPr lang="en-GB" sz="1600" i="1" dirty="0">
                <a:effectLst/>
                <a:latin typeface="Calibri" panose="020F0502020204030204" pitchFamily="34" charset="0"/>
                <a:ea typeface="Times New Roman" panose="02020603050405020304" pitchFamily="18" charset="0"/>
                <a:cs typeface="Calibri" panose="020F0502020204030204" pitchFamily="34" charset="0"/>
              </a:rPr>
              <a:t>Handbook on Electricity Markets</a:t>
            </a:r>
            <a:r>
              <a:rPr lang="en-GB" sz="1600" dirty="0">
                <a:effectLst/>
                <a:latin typeface="Calibri" panose="020F0502020204030204" pitchFamily="34" charset="0"/>
                <a:ea typeface="Times New Roman" panose="02020603050405020304" pitchFamily="18" charset="0"/>
                <a:cs typeface="Calibri" panose="020F0502020204030204" pitchFamily="34" charset="0"/>
              </a:rPr>
              <a:t>, Cheltenham: Edward Elgar, pp.428-442.</a:t>
            </a:r>
          </a:p>
          <a:p>
            <a:pPr algn="just"/>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600" u="none" strike="noStrike" dirty="0">
                <a:solidFill>
                  <a:srgbClr val="000000"/>
                </a:solidFill>
                <a:effectLst/>
                <a:latin typeface="Calibri" panose="020F0502020204030204" pitchFamily="34" charset="0"/>
                <a:cs typeface="Calibri" panose="020F0502020204030204" pitchFamily="34" charset="0"/>
              </a:rPr>
              <a:t>Zhang, H. and Pollitt, M. (2023), </a:t>
            </a:r>
            <a:r>
              <a:rPr lang="en-GB" sz="1600" i="1" u="none" strike="noStrike" dirty="0">
                <a:solidFill>
                  <a:srgbClr val="000000"/>
                </a:solidFill>
                <a:effectLst/>
                <a:latin typeface="Calibri" panose="020F0502020204030204" pitchFamily="34" charset="0"/>
                <a:cs typeface="Calibri" panose="020F0502020204030204" pitchFamily="34" charset="0"/>
              </a:rPr>
              <a:t>Comparison of policy instruments in the development process of offshore wind power in North Sea countries</a:t>
            </a:r>
            <a:r>
              <a:rPr lang="en-GB" sz="1600" u="none" strike="noStrike" dirty="0">
                <a:solidFill>
                  <a:srgbClr val="000000"/>
                </a:solidFill>
                <a:effectLst/>
                <a:latin typeface="Calibri" panose="020F0502020204030204" pitchFamily="34" charset="0"/>
                <a:cs typeface="Calibri" panose="020F0502020204030204" pitchFamily="34" charset="0"/>
              </a:rPr>
              <a:t>, EPRG Working Paper No.2323.</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1600" kern="100" dirty="0">
              <a:solidFill>
                <a:srgbClr val="000000"/>
              </a:solidFill>
              <a:effectLst/>
              <a:latin typeface="+mn-lt"/>
              <a:ea typeface="Calibri" panose="020F0502020204030204" pitchFamily="34" charset="0"/>
              <a:cs typeface="Arial" panose="020B0604020202020204" pitchFamily="34" charset="0"/>
            </a:endParaRPr>
          </a:p>
          <a:p>
            <a:endParaRPr lang="en-GB" sz="1600" kern="100" dirty="0">
              <a:solidFill>
                <a:srgbClr val="000000"/>
              </a:solidFill>
              <a:latin typeface="+mn-lt"/>
              <a:ea typeface="Calibri" panose="020F0502020204030204" pitchFamily="34" charset="0"/>
              <a:cs typeface="Arial" panose="020B0604020202020204" pitchFamily="34" charset="0"/>
            </a:endParaRPr>
          </a:p>
          <a:p>
            <a:endParaRPr lang="en-US" sz="1600" dirty="0"/>
          </a:p>
          <a:p>
            <a:endParaRPr lang="en-US" dirty="0"/>
          </a:p>
        </p:txBody>
      </p:sp>
      <p:sp>
        <p:nvSpPr>
          <p:cNvPr id="3" name="TextBox 2">
            <a:extLst>
              <a:ext uri="{FF2B5EF4-FFF2-40B4-BE49-F238E27FC236}">
                <a16:creationId xmlns:a16="http://schemas.microsoft.com/office/drawing/2014/main" id="{3DA7C12B-B23D-8284-C829-954376C83F38}"/>
              </a:ext>
            </a:extLst>
          </p:cNvPr>
          <p:cNvSpPr txBox="1"/>
          <p:nvPr/>
        </p:nvSpPr>
        <p:spPr>
          <a:xfrm>
            <a:off x="1403648" y="172953"/>
            <a:ext cx="2063385" cy="461665"/>
          </a:xfrm>
          <a:prstGeom prst="rect">
            <a:avLst/>
          </a:prstGeom>
          <a:noFill/>
        </p:spPr>
        <p:txBody>
          <a:bodyPr wrap="none" rtlCol="0">
            <a:spAutoFit/>
          </a:bodyPr>
          <a:lstStyle/>
          <a:p>
            <a:r>
              <a:rPr lang="en-US" sz="2400" b="1" dirty="0"/>
              <a:t>Bibliography</a:t>
            </a:r>
          </a:p>
        </p:txBody>
      </p:sp>
    </p:spTree>
    <p:extLst>
      <p:ext uri="{BB962C8B-B14F-4D97-AF65-F5344CB8AC3E}">
        <p14:creationId xmlns:p14="http://schemas.microsoft.com/office/powerpoint/2010/main" val="235843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10DB-2704-4F25-B86D-38F747A9F567}"/>
              </a:ext>
            </a:extLst>
          </p:cNvPr>
          <p:cNvSpPr>
            <a:spLocks noGrp="1"/>
          </p:cNvSpPr>
          <p:nvPr>
            <p:ph type="title"/>
          </p:nvPr>
        </p:nvSpPr>
        <p:spPr>
          <a:xfrm>
            <a:off x="373260" y="203038"/>
            <a:ext cx="8397479" cy="421085"/>
          </a:xfrm>
        </p:spPr>
        <p:txBody>
          <a:bodyPr/>
          <a:lstStyle/>
          <a:p>
            <a:r>
              <a:rPr lang="en-GB" sz="2400" b="1" u="none" dirty="0"/>
              <a:t>Ideas on UK energy policy</a:t>
            </a:r>
          </a:p>
        </p:txBody>
      </p:sp>
      <p:sp>
        <p:nvSpPr>
          <p:cNvPr id="3" name="Title 2">
            <a:extLst>
              <a:ext uri="{FF2B5EF4-FFF2-40B4-BE49-F238E27FC236}">
                <a16:creationId xmlns:a16="http://schemas.microsoft.com/office/drawing/2014/main" id="{67CBA923-1DC1-4499-B000-D71C99B16F24}"/>
              </a:ext>
            </a:extLst>
          </p:cNvPr>
          <p:cNvSpPr txBox="1">
            <a:spLocks/>
          </p:cNvSpPr>
          <p:nvPr/>
        </p:nvSpPr>
        <p:spPr>
          <a:xfrm>
            <a:off x="526556" y="1007102"/>
            <a:ext cx="7722821" cy="3506435"/>
          </a:xfrm>
          <a:prstGeom prst="rect">
            <a:avLst/>
          </a:prstGeom>
        </p:spPr>
        <p:txBody>
          <a:bodyPr vert="horz" lIns="0" tIns="0" rIns="0" bIns="54000" rtlCol="0" anchor="t" anchorCtr="0">
            <a:noAutofit/>
          </a:bodyPr>
          <a:lstStyle>
            <a:lvl1pPr algn="l" defTabSz="960435" rtl="0" eaLnBrk="1" latinLnBrk="0" hangingPunct="1">
              <a:lnSpc>
                <a:spcPct val="100000"/>
              </a:lnSpc>
              <a:spcBef>
                <a:spcPct val="0"/>
              </a:spcBef>
              <a:buNone/>
              <a:defRPr sz="2400" b="1" i="0" kern="1200" baseline="0">
                <a:solidFill>
                  <a:schemeClr val="tx1"/>
                </a:solidFill>
                <a:latin typeface="+mn-lt"/>
                <a:ea typeface="+mj-ea"/>
                <a:cs typeface="+mj-cs"/>
              </a:defRPr>
            </a:lvl1pPr>
          </a:lstStyle>
          <a:p>
            <a:pPr defTabSz="720326" fontAlgn="auto">
              <a:lnSpc>
                <a:spcPct val="150000"/>
              </a:lnSpc>
              <a:spcAft>
                <a:spcPts val="0"/>
              </a:spcAft>
              <a:defRPr/>
            </a:pPr>
            <a:endParaRPr lang="en-GB" b="0" dirty="0">
              <a:solidFill>
                <a:prstClr val="black"/>
              </a:solidFill>
              <a:latin typeface="Calibri" panose="020F0502020204030204" pitchFamily="34" charset="0"/>
              <a:cs typeface="Calibri" panose="020F0502020204030204" pitchFamily="34" charset="0"/>
            </a:endParaRPr>
          </a:p>
          <a:p>
            <a:pPr marL="192881" indent="-192881">
              <a:lnSpc>
                <a:spcPct val="150000"/>
              </a:lnSpc>
              <a:buFont typeface="Symbol" panose="05050102010706020507" pitchFamily="18" charset="2"/>
              <a:buChar char=""/>
            </a:pPr>
            <a:r>
              <a:rPr lang="en-GB" b="0" dirty="0">
                <a:latin typeface="Calibri" panose="020F0502020204030204" pitchFamily="34" charset="0"/>
                <a:ea typeface="Times New Roman" panose="02020603050405020304" pitchFamily="18" charset="0"/>
                <a:cs typeface="Calibri" panose="020F0502020204030204" pitchFamily="34" charset="0"/>
              </a:rPr>
              <a:t>Wholesale markets definitely work</a:t>
            </a:r>
          </a:p>
          <a:p>
            <a:pPr marL="192881" indent="-192881">
              <a:lnSpc>
                <a:spcPct val="150000"/>
              </a:lnSpc>
              <a:buFont typeface="Symbol" panose="05050102010706020507" pitchFamily="18" charset="2"/>
              <a:buChar char=""/>
            </a:pPr>
            <a:r>
              <a:rPr lang="en-GB" b="0" dirty="0">
                <a:latin typeface="Calibri" panose="020F0502020204030204" pitchFamily="34" charset="0"/>
                <a:ea typeface="Times New Roman" panose="02020603050405020304" pitchFamily="18" charset="0"/>
                <a:cs typeface="Calibri" panose="020F0502020204030204" pitchFamily="34" charset="0"/>
              </a:rPr>
              <a:t>Retail markets can work most of time</a:t>
            </a:r>
          </a:p>
          <a:p>
            <a:pPr marL="192881" indent="-192881">
              <a:lnSpc>
                <a:spcPct val="150000"/>
              </a:lnSpc>
              <a:buFont typeface="Symbol" panose="05050102010706020507" pitchFamily="18" charset="2"/>
              <a:buChar char=""/>
            </a:pPr>
            <a:r>
              <a:rPr lang="en-GB" b="0" dirty="0">
                <a:latin typeface="Calibri" panose="020F0502020204030204" pitchFamily="34" charset="0"/>
                <a:ea typeface="Times New Roman" panose="02020603050405020304" pitchFamily="18" charset="0"/>
                <a:cs typeface="Calibri" panose="020F0502020204030204" pitchFamily="34" charset="0"/>
              </a:rPr>
              <a:t>More locational pricing?</a:t>
            </a:r>
          </a:p>
          <a:p>
            <a:pPr marL="192881" indent="-192881">
              <a:lnSpc>
                <a:spcPct val="150000"/>
              </a:lnSpc>
              <a:buFont typeface="Symbol" panose="05050102010706020507" pitchFamily="18" charset="2"/>
              <a:buChar char=""/>
            </a:pPr>
            <a:r>
              <a:rPr lang="en-GB" b="0" dirty="0">
                <a:latin typeface="Calibri" panose="020F0502020204030204" pitchFamily="34" charset="0"/>
                <a:ea typeface="Times New Roman" panose="02020603050405020304" pitchFamily="18" charset="0"/>
                <a:cs typeface="Calibri" panose="020F0502020204030204" pitchFamily="34" charset="0"/>
              </a:rPr>
              <a:t>Prices vs quantities?</a:t>
            </a:r>
          </a:p>
          <a:p>
            <a:pPr marL="192881" indent="-192881">
              <a:lnSpc>
                <a:spcPct val="150000"/>
              </a:lnSpc>
              <a:buFont typeface="Symbol" panose="05050102010706020507" pitchFamily="18" charset="2"/>
              <a:buChar char=""/>
            </a:pPr>
            <a:r>
              <a:rPr lang="en-GB" b="0" dirty="0">
                <a:latin typeface="Calibri" panose="020F0502020204030204" pitchFamily="34" charset="0"/>
                <a:ea typeface="Times New Roman" panose="02020603050405020304" pitchFamily="18" charset="0"/>
                <a:cs typeface="Calibri" panose="020F0502020204030204" pitchFamily="34" charset="0"/>
              </a:rPr>
              <a:t>Getting the structures right</a:t>
            </a:r>
          </a:p>
          <a:p>
            <a:pPr marL="192881" indent="-192881">
              <a:lnSpc>
                <a:spcPct val="150000"/>
              </a:lnSpc>
              <a:buFont typeface="Symbol" panose="05050102010706020507" pitchFamily="18" charset="2"/>
              <a:buChar char=""/>
            </a:pPr>
            <a:r>
              <a:rPr lang="en-GB" b="0" dirty="0">
                <a:latin typeface="Calibri" panose="020F0502020204030204" pitchFamily="34" charset="0"/>
                <a:ea typeface="Times New Roman" panose="02020603050405020304" pitchFamily="18" charset="0"/>
                <a:cs typeface="Calibri" panose="020F0502020204030204" pitchFamily="34" charset="0"/>
              </a:rPr>
              <a:t>Offshore wind</a:t>
            </a:r>
          </a:p>
          <a:p>
            <a:pPr marL="192881" indent="-192881">
              <a:lnSpc>
                <a:spcPct val="150000"/>
              </a:lnSpc>
              <a:buFont typeface="Symbol" panose="05050102010706020507" pitchFamily="18" charset="2"/>
              <a:buChar char=""/>
            </a:pPr>
            <a:r>
              <a:rPr lang="en-GB" b="0" dirty="0">
                <a:latin typeface="Calibri" panose="020F0502020204030204" pitchFamily="34" charset="0"/>
                <a:ea typeface="Times New Roman" panose="02020603050405020304" pitchFamily="18" charset="0"/>
                <a:cs typeface="Calibri" panose="020F0502020204030204" pitchFamily="34" charset="0"/>
              </a:rPr>
              <a:t>Don’t be an energy island</a:t>
            </a:r>
          </a:p>
          <a:p>
            <a:pPr marL="192881" indent="-192881">
              <a:lnSpc>
                <a:spcPct val="150000"/>
              </a:lnSpc>
              <a:buFont typeface="Symbol" panose="05050102010706020507" pitchFamily="18" charset="2"/>
              <a:buChar char=""/>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a:lnSpc>
                <a:spcPct val="150000"/>
              </a:lnSpc>
            </a:pPr>
            <a:endParaRPr lang="en-GB" sz="1500" b="0" dirty="0">
              <a:latin typeface="Myriad Pro" panose="020B0503030403020204" pitchFamily="34" charset="0"/>
              <a:ea typeface="Times New Roman" panose="02020603050405020304" pitchFamily="18" charset="0"/>
            </a:endParaRPr>
          </a:p>
          <a:p>
            <a:pPr defTabSz="720326" fontAlgn="auto">
              <a:spcAft>
                <a:spcPts val="0"/>
              </a:spcAft>
              <a:defRPr/>
            </a:pPr>
            <a:r>
              <a:rPr lang="en-GB" sz="1350" b="0" dirty="0">
                <a:solidFill>
                  <a:prstClr val="black"/>
                </a:solidFill>
                <a:latin typeface="Myriad Pro" panose="020B0503030403020204" pitchFamily="34" charset="0"/>
              </a:rPr>
              <a:t> </a:t>
            </a:r>
          </a:p>
        </p:txBody>
      </p:sp>
      <p:sp>
        <p:nvSpPr>
          <p:cNvPr id="4" name="TextBox 3">
            <a:extLst>
              <a:ext uri="{FF2B5EF4-FFF2-40B4-BE49-F238E27FC236}">
                <a16:creationId xmlns:a16="http://schemas.microsoft.com/office/drawing/2014/main" id="{A54A14C2-EB87-8F8F-4EC3-3E74156E3448}"/>
              </a:ext>
            </a:extLst>
          </p:cNvPr>
          <p:cNvSpPr txBox="1"/>
          <p:nvPr/>
        </p:nvSpPr>
        <p:spPr bwMode="auto">
          <a:xfrm>
            <a:off x="565212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2D8ECB4-F345-B651-C115-BF7CBAF04F11}"/>
              </a:ext>
            </a:extLst>
          </p:cNvPr>
          <p:cNvSpPr txBox="1"/>
          <p:nvPr/>
        </p:nvSpPr>
        <p:spPr bwMode="auto">
          <a:xfrm>
            <a:off x="673224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5BF010-54CC-B42B-FD59-07BC376DEE29}"/>
              </a:ext>
            </a:extLst>
          </p:cNvPr>
          <p:cNvSpPr txBox="1"/>
          <p:nvPr/>
        </p:nvSpPr>
        <p:spPr bwMode="auto">
          <a:xfrm rot="10800000" flipH="1" flipV="1">
            <a:off x="7605503" y="6213586"/>
            <a:ext cx="1277809" cy="276999"/>
          </a:xfrm>
          <a:prstGeom prst="rect">
            <a:avLst/>
          </a:prstGeom>
          <a:solidFill>
            <a:schemeClr val="bg1"/>
          </a:solidFill>
        </p:spPr>
        <p:txBody>
          <a:bodyPr wrap="square" lIns="0" tIns="0" rIns="0" bIns="0" rtlCol="0">
            <a:spAutoFit/>
          </a:bodyPr>
          <a:lstStyle/>
          <a:p>
            <a:pPr algn="r"/>
            <a:fld id="{87D772C3-D08B-A14B-A61C-EDD7B5114265}" type="slidenum">
              <a:rPr lang="en-US">
                <a:solidFill>
                  <a:prstClr val="black"/>
                </a:solidFill>
                <a:latin typeface="+mn-lt"/>
                <a:cs typeface="Times New Roman" panose="02020603050405020304" pitchFamily="18" charset="0"/>
              </a:rPr>
              <a:pPr algn="r"/>
              <a:t>2</a:t>
            </a:fld>
            <a:endParaRPr lang="en-US" dirty="0">
              <a:solidFill>
                <a:prstClr val="black"/>
              </a:solidFill>
              <a:latin typeface="+mn-lt"/>
              <a:cs typeface="Times New Roman" panose="02020603050405020304" pitchFamily="18" charset="0"/>
            </a:endParaRPr>
          </a:p>
        </p:txBody>
      </p:sp>
    </p:spTree>
    <p:extLst>
      <p:ext uri="{BB962C8B-B14F-4D97-AF65-F5344CB8AC3E}">
        <p14:creationId xmlns:p14="http://schemas.microsoft.com/office/powerpoint/2010/main" val="8017495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10DB-2704-4F25-B86D-38F747A9F567}"/>
              </a:ext>
            </a:extLst>
          </p:cNvPr>
          <p:cNvSpPr>
            <a:spLocks noGrp="1"/>
          </p:cNvSpPr>
          <p:nvPr>
            <p:ph type="title"/>
          </p:nvPr>
        </p:nvSpPr>
        <p:spPr>
          <a:xfrm>
            <a:off x="373260" y="98763"/>
            <a:ext cx="8397479" cy="421085"/>
          </a:xfrm>
        </p:spPr>
        <p:txBody>
          <a:bodyPr/>
          <a:lstStyle/>
          <a:p>
            <a:r>
              <a:rPr lang="en-GB" sz="2400" b="1" dirty="0">
                <a:solidFill>
                  <a:schemeClr val="tx1"/>
                </a:solidFill>
              </a:rPr>
              <a:t>A remarkable stress test: wholesale natural gas prices reached historically unprecedented levels</a:t>
            </a:r>
            <a:endParaRPr lang="en-GB" sz="2400" b="1" u="none" dirty="0"/>
          </a:p>
        </p:txBody>
      </p:sp>
      <p:sp>
        <p:nvSpPr>
          <p:cNvPr id="3" name="Title 2">
            <a:extLst>
              <a:ext uri="{FF2B5EF4-FFF2-40B4-BE49-F238E27FC236}">
                <a16:creationId xmlns:a16="http://schemas.microsoft.com/office/drawing/2014/main" id="{67CBA923-1DC1-4499-B000-D71C99B16F24}"/>
              </a:ext>
            </a:extLst>
          </p:cNvPr>
          <p:cNvSpPr txBox="1">
            <a:spLocks/>
          </p:cNvSpPr>
          <p:nvPr/>
        </p:nvSpPr>
        <p:spPr>
          <a:xfrm>
            <a:off x="526556" y="1007102"/>
            <a:ext cx="7722821" cy="3506435"/>
          </a:xfrm>
          <a:prstGeom prst="rect">
            <a:avLst/>
          </a:prstGeom>
        </p:spPr>
        <p:txBody>
          <a:bodyPr vert="horz" lIns="0" tIns="0" rIns="0" bIns="54000" rtlCol="0" anchor="t" anchorCtr="0">
            <a:noAutofit/>
          </a:bodyPr>
          <a:lstStyle>
            <a:lvl1pPr algn="l" defTabSz="960435" rtl="0" eaLnBrk="1" latinLnBrk="0" hangingPunct="1">
              <a:lnSpc>
                <a:spcPct val="100000"/>
              </a:lnSpc>
              <a:spcBef>
                <a:spcPct val="0"/>
              </a:spcBef>
              <a:buNone/>
              <a:defRPr sz="2400" b="1" i="0" kern="1200" baseline="0">
                <a:solidFill>
                  <a:schemeClr val="tx1"/>
                </a:solidFill>
                <a:latin typeface="+mn-lt"/>
                <a:ea typeface="+mj-ea"/>
                <a:cs typeface="+mj-cs"/>
              </a:defRPr>
            </a:lvl1pPr>
          </a:lstStyle>
          <a:p>
            <a:pPr defTabSz="720326" fontAlgn="auto">
              <a:lnSpc>
                <a:spcPct val="150000"/>
              </a:lnSpc>
              <a:spcAft>
                <a:spcPts val="0"/>
              </a:spcAft>
              <a:defRPr/>
            </a:pPr>
            <a:endParaRPr lang="en-GB" b="0" dirty="0">
              <a:solidFill>
                <a:prstClr val="black"/>
              </a:solidFill>
              <a:latin typeface="Calibri" panose="020F0502020204030204" pitchFamily="34" charset="0"/>
              <a:cs typeface="Calibri" panose="020F0502020204030204" pitchFamily="34" charset="0"/>
            </a:endParaRPr>
          </a:p>
          <a:p>
            <a:pPr>
              <a:lnSpc>
                <a:spcPct val="150000"/>
              </a:lnSpc>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a:lnSpc>
                <a:spcPct val="150000"/>
              </a:lnSpc>
            </a:pPr>
            <a:endParaRPr lang="en-GB" sz="1500" b="0" dirty="0">
              <a:latin typeface="Myriad Pro" panose="020B0503030403020204" pitchFamily="34" charset="0"/>
              <a:ea typeface="Times New Roman" panose="02020603050405020304" pitchFamily="18" charset="0"/>
            </a:endParaRPr>
          </a:p>
          <a:p>
            <a:pPr defTabSz="720326" fontAlgn="auto">
              <a:spcAft>
                <a:spcPts val="0"/>
              </a:spcAft>
              <a:defRPr/>
            </a:pPr>
            <a:r>
              <a:rPr lang="en-GB" sz="1350" b="0" dirty="0">
                <a:solidFill>
                  <a:prstClr val="black"/>
                </a:solidFill>
                <a:latin typeface="Myriad Pro" panose="020B0503030403020204" pitchFamily="34" charset="0"/>
              </a:rPr>
              <a:t> </a:t>
            </a:r>
          </a:p>
        </p:txBody>
      </p:sp>
      <p:sp>
        <p:nvSpPr>
          <p:cNvPr id="4" name="TextBox 3">
            <a:extLst>
              <a:ext uri="{FF2B5EF4-FFF2-40B4-BE49-F238E27FC236}">
                <a16:creationId xmlns:a16="http://schemas.microsoft.com/office/drawing/2014/main" id="{A54A14C2-EB87-8F8F-4EC3-3E74156E3448}"/>
              </a:ext>
            </a:extLst>
          </p:cNvPr>
          <p:cNvSpPr txBox="1"/>
          <p:nvPr/>
        </p:nvSpPr>
        <p:spPr bwMode="auto">
          <a:xfrm>
            <a:off x="565212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2D8ECB4-F345-B651-C115-BF7CBAF04F11}"/>
              </a:ext>
            </a:extLst>
          </p:cNvPr>
          <p:cNvSpPr txBox="1"/>
          <p:nvPr/>
        </p:nvSpPr>
        <p:spPr bwMode="auto">
          <a:xfrm>
            <a:off x="673224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5BF010-54CC-B42B-FD59-07BC376DEE29}"/>
              </a:ext>
            </a:extLst>
          </p:cNvPr>
          <p:cNvSpPr txBox="1"/>
          <p:nvPr/>
        </p:nvSpPr>
        <p:spPr bwMode="auto">
          <a:xfrm rot="10800000" flipH="1" flipV="1">
            <a:off x="7610472" y="6138407"/>
            <a:ext cx="1277809" cy="276999"/>
          </a:xfrm>
          <a:prstGeom prst="rect">
            <a:avLst/>
          </a:prstGeom>
          <a:solidFill>
            <a:schemeClr val="bg1"/>
          </a:solidFill>
        </p:spPr>
        <p:txBody>
          <a:bodyPr wrap="square" lIns="0" tIns="0" rIns="0" bIns="0" rtlCol="0">
            <a:spAutoFit/>
          </a:bodyPr>
          <a:lstStyle/>
          <a:p>
            <a:pPr algn="r"/>
            <a:fld id="{87D772C3-D08B-A14B-A61C-EDD7B5114265}" type="slidenum">
              <a:rPr lang="en-US">
                <a:solidFill>
                  <a:prstClr val="black"/>
                </a:solidFill>
                <a:latin typeface="+mn-lt"/>
                <a:cs typeface="Times New Roman" panose="02020603050405020304" pitchFamily="18" charset="0"/>
              </a:rPr>
              <a:pPr algn="r"/>
              <a:t>3</a:t>
            </a:fld>
            <a:endParaRPr lang="en-US" dirty="0">
              <a:solidFill>
                <a:prstClr val="black"/>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BEA04AB4-8F98-B6DB-D685-CDDF5ADA5E5F}"/>
              </a:ext>
            </a:extLst>
          </p:cNvPr>
          <p:cNvPicPr>
            <a:picLocks noChangeAspect="1"/>
          </p:cNvPicPr>
          <p:nvPr/>
        </p:nvPicPr>
        <p:blipFill>
          <a:blip r:embed="rId2"/>
          <a:stretch>
            <a:fillRect/>
          </a:stretch>
        </p:blipFill>
        <p:spPr>
          <a:xfrm>
            <a:off x="177581" y="1763685"/>
            <a:ext cx="5842000" cy="4025900"/>
          </a:xfrm>
          <a:prstGeom prst="rect">
            <a:avLst/>
          </a:prstGeom>
        </p:spPr>
      </p:pic>
      <p:sp>
        <p:nvSpPr>
          <p:cNvPr id="8" name="TextBox 7">
            <a:extLst>
              <a:ext uri="{FF2B5EF4-FFF2-40B4-BE49-F238E27FC236}">
                <a16:creationId xmlns:a16="http://schemas.microsoft.com/office/drawing/2014/main" id="{823F57A2-AA65-327C-C7F8-C035D0835859}"/>
              </a:ext>
            </a:extLst>
          </p:cNvPr>
          <p:cNvSpPr txBox="1"/>
          <p:nvPr/>
        </p:nvSpPr>
        <p:spPr>
          <a:xfrm>
            <a:off x="6107496" y="2461634"/>
            <a:ext cx="3005951" cy="5078313"/>
          </a:xfrm>
          <a:prstGeom prst="rect">
            <a:avLst/>
          </a:prstGeom>
          <a:noFill/>
        </p:spPr>
        <p:txBody>
          <a:bodyPr wrap="none" rtlCol="0">
            <a:spAutoFit/>
          </a:bodyPr>
          <a:lstStyle/>
          <a:p>
            <a:r>
              <a:rPr lang="en-US" dirty="0"/>
              <a:t>GBP pence per </a:t>
            </a:r>
            <a:r>
              <a:rPr lang="en-US" dirty="0" err="1"/>
              <a:t>therm</a:t>
            </a:r>
            <a:endParaRPr lang="en-US" dirty="0"/>
          </a:p>
          <a:p>
            <a:endParaRPr lang="en-US" dirty="0"/>
          </a:p>
          <a:p>
            <a:r>
              <a:rPr lang="en-US" dirty="0"/>
              <a:t>Price of 107p today (CPIH).</a:t>
            </a:r>
          </a:p>
          <a:p>
            <a:endParaRPr lang="en-US" dirty="0"/>
          </a:p>
          <a:p>
            <a:r>
              <a:rPr lang="en-US" dirty="0"/>
              <a:t>This is 86p in Jan 2018.</a:t>
            </a:r>
          </a:p>
          <a:p>
            <a:endParaRPr lang="en-US" dirty="0"/>
          </a:p>
          <a:p>
            <a:r>
              <a:rPr lang="en-US" dirty="0"/>
              <a:t>Jan 2018 it was 50p.</a:t>
            </a:r>
          </a:p>
          <a:p>
            <a:endParaRPr lang="en-US" dirty="0"/>
          </a:p>
          <a:p>
            <a:r>
              <a:rPr lang="en-US" dirty="0"/>
              <a:t>So, 70% higher</a:t>
            </a:r>
          </a:p>
          <a:p>
            <a:r>
              <a:rPr lang="en-US" dirty="0"/>
              <a:t> in real terms.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683813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10DB-2704-4F25-B86D-38F747A9F567}"/>
              </a:ext>
            </a:extLst>
          </p:cNvPr>
          <p:cNvSpPr>
            <a:spLocks noGrp="1"/>
          </p:cNvSpPr>
          <p:nvPr>
            <p:ph type="title"/>
          </p:nvPr>
        </p:nvSpPr>
        <p:spPr>
          <a:xfrm>
            <a:off x="373260" y="98763"/>
            <a:ext cx="8397479" cy="421085"/>
          </a:xfrm>
        </p:spPr>
        <p:txBody>
          <a:bodyPr/>
          <a:lstStyle/>
          <a:p>
            <a:r>
              <a:rPr lang="en-GB" sz="2400" b="1" dirty="0">
                <a:solidFill>
                  <a:schemeClr val="tx1"/>
                </a:solidFill>
              </a:rPr>
              <a:t>A remarkable stress test: wholesale electricity prices were at historically high levels</a:t>
            </a:r>
            <a:endParaRPr lang="en-GB" sz="2400" b="1" u="none" dirty="0"/>
          </a:p>
        </p:txBody>
      </p:sp>
      <p:sp>
        <p:nvSpPr>
          <p:cNvPr id="3" name="Title 2">
            <a:extLst>
              <a:ext uri="{FF2B5EF4-FFF2-40B4-BE49-F238E27FC236}">
                <a16:creationId xmlns:a16="http://schemas.microsoft.com/office/drawing/2014/main" id="{67CBA923-1DC1-4499-B000-D71C99B16F24}"/>
              </a:ext>
            </a:extLst>
          </p:cNvPr>
          <p:cNvSpPr txBox="1">
            <a:spLocks/>
          </p:cNvSpPr>
          <p:nvPr/>
        </p:nvSpPr>
        <p:spPr>
          <a:xfrm>
            <a:off x="526556" y="1007102"/>
            <a:ext cx="7722821" cy="3506435"/>
          </a:xfrm>
          <a:prstGeom prst="rect">
            <a:avLst/>
          </a:prstGeom>
        </p:spPr>
        <p:txBody>
          <a:bodyPr vert="horz" lIns="0" tIns="0" rIns="0" bIns="54000" rtlCol="0" anchor="t" anchorCtr="0">
            <a:noAutofit/>
          </a:bodyPr>
          <a:lstStyle>
            <a:lvl1pPr algn="l" defTabSz="960435" rtl="0" eaLnBrk="1" latinLnBrk="0" hangingPunct="1">
              <a:lnSpc>
                <a:spcPct val="100000"/>
              </a:lnSpc>
              <a:spcBef>
                <a:spcPct val="0"/>
              </a:spcBef>
              <a:buNone/>
              <a:defRPr sz="2400" b="1" i="0" kern="1200" baseline="0">
                <a:solidFill>
                  <a:schemeClr val="tx1"/>
                </a:solidFill>
                <a:latin typeface="+mn-lt"/>
                <a:ea typeface="+mj-ea"/>
                <a:cs typeface="+mj-cs"/>
              </a:defRPr>
            </a:lvl1pPr>
          </a:lstStyle>
          <a:p>
            <a:pPr defTabSz="720326" fontAlgn="auto">
              <a:lnSpc>
                <a:spcPct val="150000"/>
              </a:lnSpc>
              <a:spcAft>
                <a:spcPts val="0"/>
              </a:spcAft>
              <a:defRPr/>
            </a:pPr>
            <a:endParaRPr lang="en-GB" b="0" dirty="0">
              <a:solidFill>
                <a:prstClr val="black"/>
              </a:solidFill>
              <a:latin typeface="Calibri" panose="020F0502020204030204" pitchFamily="34" charset="0"/>
              <a:cs typeface="Calibri" panose="020F0502020204030204" pitchFamily="34" charset="0"/>
            </a:endParaRPr>
          </a:p>
          <a:p>
            <a:pPr>
              <a:lnSpc>
                <a:spcPct val="150000"/>
              </a:lnSpc>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a:lnSpc>
                <a:spcPct val="150000"/>
              </a:lnSpc>
            </a:pPr>
            <a:endParaRPr lang="en-GB" sz="1500" b="0" dirty="0">
              <a:latin typeface="Myriad Pro" panose="020B0503030403020204" pitchFamily="34" charset="0"/>
              <a:ea typeface="Times New Roman" panose="02020603050405020304" pitchFamily="18" charset="0"/>
            </a:endParaRPr>
          </a:p>
          <a:p>
            <a:pPr defTabSz="720326" fontAlgn="auto">
              <a:spcAft>
                <a:spcPts val="0"/>
              </a:spcAft>
              <a:defRPr/>
            </a:pPr>
            <a:r>
              <a:rPr lang="en-GB" sz="1350" b="0" dirty="0">
                <a:solidFill>
                  <a:prstClr val="black"/>
                </a:solidFill>
                <a:latin typeface="Myriad Pro" panose="020B0503030403020204" pitchFamily="34" charset="0"/>
              </a:rPr>
              <a:t> </a:t>
            </a:r>
          </a:p>
        </p:txBody>
      </p:sp>
      <p:sp>
        <p:nvSpPr>
          <p:cNvPr id="4" name="TextBox 3">
            <a:extLst>
              <a:ext uri="{FF2B5EF4-FFF2-40B4-BE49-F238E27FC236}">
                <a16:creationId xmlns:a16="http://schemas.microsoft.com/office/drawing/2014/main" id="{A54A14C2-EB87-8F8F-4EC3-3E74156E3448}"/>
              </a:ext>
            </a:extLst>
          </p:cNvPr>
          <p:cNvSpPr txBox="1"/>
          <p:nvPr/>
        </p:nvSpPr>
        <p:spPr bwMode="auto">
          <a:xfrm>
            <a:off x="565212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2D8ECB4-F345-B651-C115-BF7CBAF04F11}"/>
              </a:ext>
            </a:extLst>
          </p:cNvPr>
          <p:cNvSpPr txBox="1"/>
          <p:nvPr/>
        </p:nvSpPr>
        <p:spPr bwMode="auto">
          <a:xfrm>
            <a:off x="673224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5BF010-54CC-B42B-FD59-07BC376DEE29}"/>
              </a:ext>
            </a:extLst>
          </p:cNvPr>
          <p:cNvSpPr txBox="1"/>
          <p:nvPr/>
        </p:nvSpPr>
        <p:spPr bwMode="auto">
          <a:xfrm rot="10800000" flipH="1" flipV="1">
            <a:off x="7605503" y="6213586"/>
            <a:ext cx="1277809" cy="276999"/>
          </a:xfrm>
          <a:prstGeom prst="rect">
            <a:avLst/>
          </a:prstGeom>
          <a:solidFill>
            <a:schemeClr val="bg1"/>
          </a:solidFill>
        </p:spPr>
        <p:txBody>
          <a:bodyPr wrap="square" lIns="0" tIns="0" rIns="0" bIns="0" rtlCol="0">
            <a:spAutoFit/>
          </a:bodyPr>
          <a:lstStyle/>
          <a:p>
            <a:pPr algn="r"/>
            <a:fld id="{87D772C3-D08B-A14B-A61C-EDD7B5114265}" type="slidenum">
              <a:rPr lang="en-US">
                <a:solidFill>
                  <a:prstClr val="black"/>
                </a:solidFill>
                <a:latin typeface="+mn-lt"/>
                <a:cs typeface="Times New Roman" panose="02020603050405020304" pitchFamily="18" charset="0"/>
              </a:rPr>
              <a:pPr algn="r"/>
              <a:t>4</a:t>
            </a:fld>
            <a:endParaRPr lang="en-US" dirty="0">
              <a:solidFill>
                <a:prstClr val="black"/>
              </a:solidFill>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823F57A2-AA65-327C-C7F8-C035D0835859}"/>
              </a:ext>
            </a:extLst>
          </p:cNvPr>
          <p:cNvSpPr txBox="1"/>
          <p:nvPr/>
        </p:nvSpPr>
        <p:spPr>
          <a:xfrm>
            <a:off x="6368556" y="1281883"/>
            <a:ext cx="2557708" cy="6463308"/>
          </a:xfrm>
          <a:prstGeom prst="rect">
            <a:avLst/>
          </a:prstGeom>
          <a:noFill/>
        </p:spPr>
        <p:txBody>
          <a:bodyPr wrap="square" rtlCol="0">
            <a:spAutoFit/>
          </a:bodyPr>
          <a:lstStyle/>
          <a:p>
            <a:r>
              <a:rPr lang="en-US" dirty="0"/>
              <a:t>GBP £ per MWh</a:t>
            </a:r>
          </a:p>
          <a:p>
            <a:endParaRPr lang="en-US" dirty="0"/>
          </a:p>
          <a:p>
            <a:r>
              <a:rPr lang="en-US" dirty="0"/>
              <a:t>Price of £100 today</a:t>
            </a:r>
          </a:p>
          <a:p>
            <a:endParaRPr lang="en-US" dirty="0"/>
          </a:p>
          <a:p>
            <a:r>
              <a:rPr lang="en-US" dirty="0"/>
              <a:t>But £12 is higher carbon price;</a:t>
            </a:r>
          </a:p>
          <a:p>
            <a:endParaRPr lang="en-US" dirty="0"/>
          </a:p>
          <a:p>
            <a:r>
              <a:rPr lang="en-US" dirty="0"/>
              <a:t>£88 is price of £71 at</a:t>
            </a:r>
          </a:p>
          <a:p>
            <a:r>
              <a:rPr lang="en-US" dirty="0"/>
              <a:t>Jan 2018 CPIH, when monthly price was c.£51.</a:t>
            </a:r>
          </a:p>
          <a:p>
            <a:endParaRPr lang="en-US" dirty="0"/>
          </a:p>
          <a:p>
            <a:r>
              <a:rPr lang="en-US" dirty="0"/>
              <a:t>So, price </a:t>
            </a:r>
            <a:r>
              <a:rPr lang="en-US" u="sng" dirty="0"/>
              <a:t>is</a:t>
            </a:r>
            <a:r>
              <a:rPr lang="en-US" dirty="0"/>
              <a:t> elevated by 40% in real, post-carbon cost.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81A4CE15-FDC8-90F6-57C9-E242CE7E8540}"/>
              </a:ext>
            </a:extLst>
          </p:cNvPr>
          <p:cNvPicPr>
            <a:picLocks noChangeAspect="1"/>
          </p:cNvPicPr>
          <p:nvPr/>
        </p:nvPicPr>
        <p:blipFill>
          <a:blip r:embed="rId2"/>
          <a:stretch>
            <a:fillRect/>
          </a:stretch>
        </p:blipFill>
        <p:spPr>
          <a:xfrm>
            <a:off x="217736" y="1435100"/>
            <a:ext cx="5842000" cy="3987800"/>
          </a:xfrm>
          <a:prstGeom prst="rect">
            <a:avLst/>
          </a:prstGeom>
        </p:spPr>
      </p:pic>
    </p:spTree>
    <p:extLst>
      <p:ext uri="{BB962C8B-B14F-4D97-AF65-F5344CB8AC3E}">
        <p14:creationId xmlns:p14="http://schemas.microsoft.com/office/powerpoint/2010/main" val="20749673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10DB-2704-4F25-B86D-38F747A9F567}"/>
              </a:ext>
            </a:extLst>
          </p:cNvPr>
          <p:cNvSpPr>
            <a:spLocks noGrp="1"/>
          </p:cNvSpPr>
          <p:nvPr>
            <p:ph type="title"/>
          </p:nvPr>
        </p:nvSpPr>
        <p:spPr>
          <a:xfrm>
            <a:off x="373259" y="258157"/>
            <a:ext cx="8397479" cy="421085"/>
          </a:xfrm>
        </p:spPr>
        <p:txBody>
          <a:bodyPr/>
          <a:lstStyle/>
          <a:p>
            <a:r>
              <a:rPr lang="en-US" sz="2400" b="1" dirty="0"/>
              <a:t>GB Retail switching has increased again…</a:t>
            </a:r>
          </a:p>
        </p:txBody>
      </p:sp>
      <p:sp>
        <p:nvSpPr>
          <p:cNvPr id="3" name="Title 2">
            <a:extLst>
              <a:ext uri="{FF2B5EF4-FFF2-40B4-BE49-F238E27FC236}">
                <a16:creationId xmlns:a16="http://schemas.microsoft.com/office/drawing/2014/main" id="{67CBA923-1DC1-4499-B000-D71C99B16F24}"/>
              </a:ext>
            </a:extLst>
          </p:cNvPr>
          <p:cNvSpPr txBox="1">
            <a:spLocks/>
          </p:cNvSpPr>
          <p:nvPr/>
        </p:nvSpPr>
        <p:spPr>
          <a:xfrm>
            <a:off x="526556" y="1007102"/>
            <a:ext cx="7722821" cy="3506435"/>
          </a:xfrm>
          <a:prstGeom prst="rect">
            <a:avLst/>
          </a:prstGeom>
        </p:spPr>
        <p:txBody>
          <a:bodyPr vert="horz" lIns="0" tIns="0" rIns="0" bIns="54000" rtlCol="0" anchor="t" anchorCtr="0">
            <a:noAutofit/>
          </a:bodyPr>
          <a:lstStyle>
            <a:lvl1pPr algn="l" defTabSz="960435" rtl="0" eaLnBrk="1" latinLnBrk="0" hangingPunct="1">
              <a:lnSpc>
                <a:spcPct val="100000"/>
              </a:lnSpc>
              <a:spcBef>
                <a:spcPct val="0"/>
              </a:spcBef>
              <a:buNone/>
              <a:defRPr sz="2400" b="1" i="0" kern="1200" baseline="0">
                <a:solidFill>
                  <a:schemeClr val="tx1"/>
                </a:solidFill>
                <a:latin typeface="+mn-lt"/>
                <a:ea typeface="+mj-ea"/>
                <a:cs typeface="+mj-cs"/>
              </a:defRPr>
            </a:lvl1pPr>
          </a:lstStyle>
          <a:p>
            <a:pPr defTabSz="720326" fontAlgn="auto">
              <a:lnSpc>
                <a:spcPct val="150000"/>
              </a:lnSpc>
              <a:spcAft>
                <a:spcPts val="0"/>
              </a:spcAft>
              <a:defRPr/>
            </a:pPr>
            <a:endParaRPr lang="en-GB" b="0" dirty="0">
              <a:solidFill>
                <a:prstClr val="black"/>
              </a:solidFill>
              <a:latin typeface="Calibri" panose="020F0502020204030204" pitchFamily="34" charset="0"/>
              <a:cs typeface="Calibri" panose="020F0502020204030204" pitchFamily="34" charset="0"/>
            </a:endParaRPr>
          </a:p>
          <a:p>
            <a:pPr>
              <a:lnSpc>
                <a:spcPct val="150000"/>
              </a:lnSpc>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b="0" dirty="0">
              <a:latin typeface="Calibri" panose="020F0502020204030204" pitchFamily="34" charset="0"/>
              <a:ea typeface="Times New Roman" panose="02020603050405020304" pitchFamily="18" charset="0"/>
              <a:cs typeface="Calibri" panose="020F0502020204030204" pitchFamily="34"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marL="192881" indent="-192881">
              <a:lnSpc>
                <a:spcPct val="150000"/>
              </a:lnSpc>
              <a:buFont typeface="Symbol" panose="05050102010706020507" pitchFamily="18" charset="2"/>
              <a:buChar char=""/>
            </a:pPr>
            <a:endParaRPr lang="en-GB" sz="1500" b="0" dirty="0">
              <a:latin typeface="Myriad Pro" panose="020B0503030403020204" pitchFamily="34" charset="0"/>
              <a:ea typeface="Times New Roman" panose="02020603050405020304" pitchFamily="18" charset="0"/>
            </a:endParaRPr>
          </a:p>
          <a:p>
            <a:pPr>
              <a:lnSpc>
                <a:spcPct val="150000"/>
              </a:lnSpc>
            </a:pPr>
            <a:endParaRPr lang="en-GB" sz="1500" b="0" dirty="0">
              <a:latin typeface="Myriad Pro" panose="020B0503030403020204" pitchFamily="34" charset="0"/>
              <a:ea typeface="Times New Roman" panose="02020603050405020304" pitchFamily="18" charset="0"/>
            </a:endParaRPr>
          </a:p>
          <a:p>
            <a:pPr defTabSz="720326" fontAlgn="auto">
              <a:spcAft>
                <a:spcPts val="0"/>
              </a:spcAft>
              <a:defRPr/>
            </a:pPr>
            <a:r>
              <a:rPr lang="en-GB" sz="1350" b="0" dirty="0">
                <a:solidFill>
                  <a:prstClr val="black"/>
                </a:solidFill>
                <a:latin typeface="Myriad Pro" panose="020B0503030403020204" pitchFamily="34" charset="0"/>
              </a:rPr>
              <a:t> </a:t>
            </a:r>
          </a:p>
        </p:txBody>
      </p:sp>
      <p:sp>
        <p:nvSpPr>
          <p:cNvPr id="4" name="TextBox 3">
            <a:extLst>
              <a:ext uri="{FF2B5EF4-FFF2-40B4-BE49-F238E27FC236}">
                <a16:creationId xmlns:a16="http://schemas.microsoft.com/office/drawing/2014/main" id="{A54A14C2-EB87-8F8F-4EC3-3E74156E3448}"/>
              </a:ext>
            </a:extLst>
          </p:cNvPr>
          <p:cNvSpPr txBox="1"/>
          <p:nvPr/>
        </p:nvSpPr>
        <p:spPr bwMode="auto">
          <a:xfrm>
            <a:off x="565212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2D8ECB4-F345-B651-C115-BF7CBAF04F11}"/>
              </a:ext>
            </a:extLst>
          </p:cNvPr>
          <p:cNvSpPr txBox="1"/>
          <p:nvPr/>
        </p:nvSpPr>
        <p:spPr bwMode="auto">
          <a:xfrm>
            <a:off x="6732240" y="5697252"/>
            <a:ext cx="65" cy="184666"/>
          </a:xfrm>
          <a:prstGeom prst="rect">
            <a:avLst/>
          </a:prstGeom>
          <a:solidFill>
            <a:schemeClr val="bg1"/>
          </a:solidFill>
        </p:spPr>
        <p:txBody>
          <a:bodyPr wrap="none" lIns="0" tIns="0" rIns="0" bIns="0" rtlCol="0">
            <a:spAutoFit/>
          </a:bodyPr>
          <a:lstStyle/>
          <a:p>
            <a:endParaRPr lang="en-GB" sz="1200" dirty="0">
              <a:solidFill>
                <a:prstClr val="black"/>
              </a:solidFill>
              <a:latin typeface="Myriad Pro" panose="020B05030304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5BF010-54CC-B42B-FD59-07BC376DEE29}"/>
              </a:ext>
            </a:extLst>
          </p:cNvPr>
          <p:cNvSpPr txBox="1"/>
          <p:nvPr/>
        </p:nvSpPr>
        <p:spPr bwMode="auto">
          <a:xfrm rot="10800000" flipH="1" flipV="1">
            <a:off x="7610472" y="6112750"/>
            <a:ext cx="1277809" cy="276999"/>
          </a:xfrm>
          <a:prstGeom prst="rect">
            <a:avLst/>
          </a:prstGeom>
          <a:solidFill>
            <a:schemeClr val="bg1"/>
          </a:solidFill>
        </p:spPr>
        <p:txBody>
          <a:bodyPr wrap="square" lIns="0" tIns="0" rIns="0" bIns="0" rtlCol="0">
            <a:spAutoFit/>
          </a:bodyPr>
          <a:lstStyle/>
          <a:p>
            <a:pPr algn="r"/>
            <a:fld id="{87D772C3-D08B-A14B-A61C-EDD7B5114265}" type="slidenum">
              <a:rPr lang="en-US">
                <a:solidFill>
                  <a:prstClr val="black"/>
                </a:solidFill>
                <a:latin typeface="+mn-lt"/>
                <a:cs typeface="Times New Roman" panose="02020603050405020304" pitchFamily="18" charset="0"/>
              </a:rPr>
              <a:pPr algn="r"/>
              <a:t>5</a:t>
            </a:fld>
            <a:endParaRPr lang="en-US" dirty="0">
              <a:solidFill>
                <a:prstClr val="black"/>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4259C00D-ED47-C3EE-254C-0029C3C6A760}"/>
              </a:ext>
            </a:extLst>
          </p:cNvPr>
          <p:cNvPicPr>
            <a:picLocks noChangeAspect="1"/>
          </p:cNvPicPr>
          <p:nvPr/>
        </p:nvPicPr>
        <p:blipFill>
          <a:blip r:embed="rId2"/>
          <a:stretch>
            <a:fillRect/>
          </a:stretch>
        </p:blipFill>
        <p:spPr>
          <a:xfrm>
            <a:off x="0" y="1138173"/>
            <a:ext cx="8995368" cy="4248472"/>
          </a:xfrm>
          <a:prstGeom prst="rect">
            <a:avLst/>
          </a:prstGeom>
        </p:spPr>
      </p:pic>
      <p:sp>
        <p:nvSpPr>
          <p:cNvPr id="11" name="TextBox 10">
            <a:extLst>
              <a:ext uri="{FF2B5EF4-FFF2-40B4-BE49-F238E27FC236}">
                <a16:creationId xmlns:a16="http://schemas.microsoft.com/office/drawing/2014/main" id="{3508D251-B8D1-7D1A-9883-449A4A67B475}"/>
              </a:ext>
            </a:extLst>
          </p:cNvPr>
          <p:cNvSpPr txBox="1"/>
          <p:nvPr/>
        </p:nvSpPr>
        <p:spPr>
          <a:xfrm>
            <a:off x="2281766" y="5466419"/>
            <a:ext cx="4580466" cy="646331"/>
          </a:xfrm>
          <a:prstGeom prst="rect">
            <a:avLst/>
          </a:prstGeom>
          <a:noFill/>
        </p:spPr>
        <p:txBody>
          <a:bodyPr wrap="square">
            <a:spAutoFit/>
          </a:bodyPr>
          <a:lstStyle/>
          <a:p>
            <a:r>
              <a:rPr lang="en-US" dirty="0"/>
              <a:t>Higher line = Electricity, Lower line = Gas</a:t>
            </a:r>
          </a:p>
          <a:p>
            <a:r>
              <a:rPr lang="en-US" dirty="0"/>
              <a:t>To August 2023   Source: Ofgem</a:t>
            </a:r>
          </a:p>
        </p:txBody>
      </p:sp>
    </p:spTree>
    <p:extLst>
      <p:ext uri="{BB962C8B-B14F-4D97-AF65-F5344CB8AC3E}">
        <p14:creationId xmlns:p14="http://schemas.microsoft.com/office/powerpoint/2010/main" val="3630377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CBFBA5-4EFF-857A-1F34-7A1F5F6BDB9C}"/>
              </a:ext>
            </a:extLst>
          </p:cNvPr>
          <p:cNvPicPr>
            <a:picLocks noChangeAspect="1"/>
          </p:cNvPicPr>
          <p:nvPr/>
        </p:nvPicPr>
        <p:blipFill>
          <a:blip r:embed="rId2"/>
          <a:stretch>
            <a:fillRect/>
          </a:stretch>
        </p:blipFill>
        <p:spPr>
          <a:xfrm>
            <a:off x="107504" y="908721"/>
            <a:ext cx="5995102" cy="4752528"/>
          </a:xfrm>
          <a:prstGeom prst="rect">
            <a:avLst/>
          </a:prstGeom>
        </p:spPr>
      </p:pic>
      <p:sp>
        <p:nvSpPr>
          <p:cNvPr id="3" name="TextBox 2">
            <a:extLst>
              <a:ext uri="{FF2B5EF4-FFF2-40B4-BE49-F238E27FC236}">
                <a16:creationId xmlns:a16="http://schemas.microsoft.com/office/drawing/2014/main" id="{1AAE4592-A4D9-70C2-26B9-E145E5F1C0EE}"/>
              </a:ext>
            </a:extLst>
          </p:cNvPr>
          <p:cNvSpPr txBox="1"/>
          <p:nvPr/>
        </p:nvSpPr>
        <p:spPr>
          <a:xfrm>
            <a:off x="1275264" y="286673"/>
            <a:ext cx="6593472" cy="461665"/>
          </a:xfrm>
          <a:prstGeom prst="rect">
            <a:avLst/>
          </a:prstGeom>
          <a:noFill/>
        </p:spPr>
        <p:txBody>
          <a:bodyPr wrap="none" rtlCol="0">
            <a:spAutoFit/>
          </a:bodyPr>
          <a:lstStyle/>
          <a:p>
            <a:r>
              <a:rPr lang="en-US" sz="2400" b="1" dirty="0"/>
              <a:t>LMPs for GB? FTI Report numbers revisited</a:t>
            </a:r>
          </a:p>
        </p:txBody>
      </p:sp>
      <p:sp>
        <p:nvSpPr>
          <p:cNvPr id="4" name="TextBox 3">
            <a:extLst>
              <a:ext uri="{FF2B5EF4-FFF2-40B4-BE49-F238E27FC236}">
                <a16:creationId xmlns:a16="http://schemas.microsoft.com/office/drawing/2014/main" id="{14C933F5-EBEC-7F68-8880-F20CA65489D8}"/>
              </a:ext>
            </a:extLst>
          </p:cNvPr>
          <p:cNvSpPr txBox="1"/>
          <p:nvPr/>
        </p:nvSpPr>
        <p:spPr>
          <a:xfrm>
            <a:off x="6243329" y="942636"/>
            <a:ext cx="2652444" cy="5355312"/>
          </a:xfrm>
          <a:prstGeom prst="rect">
            <a:avLst/>
          </a:prstGeom>
          <a:noFill/>
        </p:spPr>
        <p:txBody>
          <a:bodyPr wrap="square" rtlCol="0">
            <a:spAutoFit/>
          </a:bodyPr>
          <a:lstStyle/>
          <a:p>
            <a:r>
              <a:rPr lang="en-US" dirty="0"/>
              <a:t>FTI numbers are in</a:t>
            </a:r>
          </a:p>
          <a:p>
            <a:r>
              <a:rPr lang="en-US" dirty="0"/>
              <a:t>Red. My numbers</a:t>
            </a:r>
          </a:p>
          <a:p>
            <a:r>
              <a:rPr lang="en-US" dirty="0"/>
              <a:t>are in Black.</a:t>
            </a:r>
          </a:p>
          <a:p>
            <a:endParaRPr lang="en-US" dirty="0"/>
          </a:p>
          <a:p>
            <a:r>
              <a:rPr lang="en-US" u="sng" dirty="0"/>
              <a:t>We do need better locational signals.</a:t>
            </a:r>
          </a:p>
          <a:p>
            <a:endParaRPr lang="en-US" dirty="0"/>
          </a:p>
          <a:p>
            <a:r>
              <a:rPr lang="en-US" dirty="0"/>
              <a:t>LMPs as practiced in the US are a pre-energy transition system focused on </a:t>
            </a:r>
          </a:p>
          <a:p>
            <a:r>
              <a:rPr lang="en-US" dirty="0"/>
              <a:t>transmission with limited evidence on their social welfare effects in use, </a:t>
            </a:r>
            <a:r>
              <a:rPr lang="en-US" u="sng" dirty="0"/>
              <a:t>we need to </a:t>
            </a:r>
          </a:p>
          <a:p>
            <a:r>
              <a:rPr lang="en-US" u="sng" dirty="0"/>
              <a:t>better understand their efficiency, market power and risk trade-offs.</a:t>
            </a:r>
            <a:endParaRPr lang="en-US" dirty="0"/>
          </a:p>
          <a:p>
            <a:endParaRPr lang="en-US" dirty="0"/>
          </a:p>
        </p:txBody>
      </p:sp>
      <p:sp>
        <p:nvSpPr>
          <p:cNvPr id="6" name="TextBox 5">
            <a:extLst>
              <a:ext uri="{FF2B5EF4-FFF2-40B4-BE49-F238E27FC236}">
                <a16:creationId xmlns:a16="http://schemas.microsoft.com/office/drawing/2014/main" id="{5B9F5937-FBB3-51B0-6F40-BC655B7DC079}"/>
              </a:ext>
            </a:extLst>
          </p:cNvPr>
          <p:cNvSpPr txBox="1"/>
          <p:nvPr/>
        </p:nvSpPr>
        <p:spPr>
          <a:xfrm>
            <a:off x="107504" y="5661249"/>
            <a:ext cx="5832648" cy="646331"/>
          </a:xfrm>
          <a:prstGeom prst="rect">
            <a:avLst/>
          </a:prstGeom>
          <a:noFill/>
        </p:spPr>
        <p:txBody>
          <a:bodyPr wrap="square">
            <a:spAutoFit/>
          </a:bodyPr>
          <a:lstStyle/>
          <a:p>
            <a:r>
              <a:rPr lang="en-US" sz="1200" dirty="0">
                <a:latin typeface="+mn-lt"/>
              </a:rPr>
              <a:t>See: Pollitt, M.G. (2023b)</a:t>
            </a:r>
            <a:r>
              <a:rPr lang="en-GB" sz="1200" kern="100" dirty="0">
                <a:latin typeface="+mn-lt"/>
                <a:cs typeface="Calibri" panose="020F0502020204030204" pitchFamily="34" charset="0"/>
              </a:rPr>
              <a:t>, </a:t>
            </a:r>
            <a:r>
              <a:rPr lang="en-GB" sz="1200" i="1" kern="100" dirty="0">
                <a:effectLst/>
                <a:latin typeface="+mn-lt"/>
                <a:ea typeface="Calibri" panose="020F0502020204030204" pitchFamily="34" charset="0"/>
                <a:cs typeface="Calibri" panose="020F0502020204030204" pitchFamily="34" charset="0"/>
              </a:rPr>
              <a:t>Comments on the FTI Report on</a:t>
            </a:r>
            <a:r>
              <a:rPr lang="en-GB" sz="1200" i="1" kern="100" dirty="0">
                <a:latin typeface="+mn-lt"/>
                <a:ea typeface="Calibri" panose="020F0502020204030204" pitchFamily="34" charset="0"/>
                <a:cs typeface="Arial" panose="020B0604020202020204" pitchFamily="34" charset="0"/>
              </a:rPr>
              <a:t> </a:t>
            </a:r>
            <a:r>
              <a:rPr lang="en-GB" sz="1200" i="1" kern="0" dirty="0">
                <a:solidFill>
                  <a:srgbClr val="000000"/>
                </a:solidFill>
                <a:effectLst/>
                <a:latin typeface="+mn-lt"/>
                <a:ea typeface="Calibri" panose="020F0502020204030204" pitchFamily="34" charset="0"/>
                <a:cs typeface="Calibri" panose="020F0502020204030204" pitchFamily="34" charset="0"/>
              </a:rPr>
              <a:t>Assessment of locational wholesale electricity market design options in GB</a:t>
            </a:r>
            <a:r>
              <a:rPr lang="en-GB" sz="1200" i="1" kern="100" dirty="0">
                <a:latin typeface="+mn-lt"/>
                <a:ea typeface="Calibri" panose="020F0502020204030204" pitchFamily="34" charset="0"/>
                <a:cs typeface="Arial" panose="020B0604020202020204" pitchFamily="34" charset="0"/>
              </a:rPr>
              <a:t> </a:t>
            </a:r>
            <a:r>
              <a:rPr lang="en-GB" sz="1200" i="1" kern="0" dirty="0">
                <a:solidFill>
                  <a:srgbClr val="000000"/>
                </a:solidFill>
                <a:effectLst/>
                <a:latin typeface="+mn-lt"/>
                <a:ea typeface="Calibri" panose="020F0502020204030204" pitchFamily="34" charset="0"/>
                <a:cs typeface="Calibri" panose="020F0502020204030204" pitchFamily="34" charset="0"/>
              </a:rPr>
              <a:t>August 2023</a:t>
            </a:r>
            <a:r>
              <a:rPr lang="en-GB" sz="1200" kern="0" dirty="0">
                <a:solidFill>
                  <a:srgbClr val="000000"/>
                </a:solidFill>
                <a:effectLst/>
                <a:latin typeface="+mn-lt"/>
                <a:ea typeface="Calibri" panose="020F0502020204030204" pitchFamily="34" charset="0"/>
                <a:cs typeface="Calibri" panose="020F0502020204030204" pitchFamily="34" charset="0"/>
              </a:rPr>
              <a:t>, 12 October 2023</a:t>
            </a:r>
            <a:r>
              <a:rPr lang="en-GB" sz="1200" kern="100" dirty="0">
                <a:solidFill>
                  <a:srgbClr val="000000"/>
                </a:solidFill>
                <a:latin typeface="+mn-lt"/>
                <a:ea typeface="Calibri" panose="020F0502020204030204" pitchFamily="34" charset="0"/>
                <a:cs typeface="Arial" panose="020B0604020202020204" pitchFamily="34" charset="0"/>
              </a:rPr>
              <a:t> </a:t>
            </a:r>
            <a:r>
              <a:rPr lang="en-US" sz="1200" dirty="0">
                <a:latin typeface="+mn-lt"/>
              </a:rPr>
              <a:t>p.9.</a:t>
            </a:r>
          </a:p>
        </p:txBody>
      </p:sp>
      <p:sp>
        <p:nvSpPr>
          <p:cNvPr id="7" name="TextBox 6">
            <a:extLst>
              <a:ext uri="{FF2B5EF4-FFF2-40B4-BE49-F238E27FC236}">
                <a16:creationId xmlns:a16="http://schemas.microsoft.com/office/drawing/2014/main" id="{F2F3FB03-1D2D-F64D-E958-20E076B1C3BF}"/>
              </a:ext>
            </a:extLst>
          </p:cNvPr>
          <p:cNvSpPr txBox="1"/>
          <p:nvPr/>
        </p:nvSpPr>
        <p:spPr>
          <a:xfrm>
            <a:off x="8625474" y="6122914"/>
            <a:ext cx="312906" cy="369332"/>
          </a:xfrm>
          <a:prstGeom prst="rect">
            <a:avLst/>
          </a:prstGeom>
          <a:noFill/>
        </p:spPr>
        <p:txBody>
          <a:bodyPr wrap="none" rtlCol="0">
            <a:spAutoFit/>
          </a:bodyPr>
          <a:lstStyle/>
          <a:p>
            <a:fld id="{8032FF36-8A0B-054C-976D-65D823C38386}" type="slidenum">
              <a:rPr lang="en-US" smtClean="0"/>
              <a:t>6</a:t>
            </a:fld>
            <a:endParaRPr lang="en-US" dirty="0"/>
          </a:p>
        </p:txBody>
      </p:sp>
    </p:spTree>
    <p:extLst>
      <p:ext uri="{BB962C8B-B14F-4D97-AF65-F5344CB8AC3E}">
        <p14:creationId xmlns:p14="http://schemas.microsoft.com/office/powerpoint/2010/main" val="303396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6048-D4C2-5347-B661-F1515BF2C290}"/>
              </a:ext>
            </a:extLst>
          </p:cNvPr>
          <p:cNvSpPr>
            <a:spLocks noGrp="1"/>
          </p:cNvSpPr>
          <p:nvPr>
            <p:ph type="title"/>
          </p:nvPr>
        </p:nvSpPr>
        <p:spPr>
          <a:xfrm>
            <a:off x="457200" y="1484"/>
            <a:ext cx="8229600" cy="1143000"/>
          </a:xfrm>
        </p:spPr>
        <p:txBody>
          <a:bodyPr/>
          <a:lstStyle/>
          <a:p>
            <a:r>
              <a:rPr lang="en-US" sz="2400" b="1" dirty="0"/>
              <a:t>A hybrid market design? Its not just about prices…</a:t>
            </a:r>
            <a:br>
              <a:rPr lang="en-US" sz="2400" b="1" dirty="0"/>
            </a:br>
            <a:r>
              <a:rPr lang="en-US" sz="1800" b="1" dirty="0"/>
              <a:t>(Pollitt, 2021)</a:t>
            </a:r>
          </a:p>
        </p:txBody>
      </p:sp>
      <p:sp>
        <p:nvSpPr>
          <p:cNvPr id="3" name="Content Placeholder 2">
            <a:extLst>
              <a:ext uri="{FF2B5EF4-FFF2-40B4-BE49-F238E27FC236}">
                <a16:creationId xmlns:a16="http://schemas.microsoft.com/office/drawing/2014/main" id="{845DF779-514D-694E-B1BB-B1BB3802E1BA}"/>
              </a:ext>
            </a:extLst>
          </p:cNvPr>
          <p:cNvSpPr>
            <a:spLocks noGrp="1"/>
          </p:cNvSpPr>
          <p:nvPr>
            <p:ph idx="1"/>
          </p:nvPr>
        </p:nvSpPr>
        <p:spPr>
          <a:xfrm>
            <a:off x="-36038" y="966266"/>
            <a:ext cx="6365856" cy="4525963"/>
          </a:xfrm>
        </p:spPr>
        <p:txBody>
          <a:bodyPr/>
          <a:lstStyle/>
          <a:p>
            <a:pPr algn="just"/>
            <a:r>
              <a:rPr lang="en-GB" sz="2000" dirty="0"/>
              <a:t>Of course, </a:t>
            </a:r>
            <a:r>
              <a:rPr lang="en-GB" sz="2000" u="sng" dirty="0"/>
              <a:t>the likelihood is that some sort of new hybrid market design might develop</a:t>
            </a:r>
            <a:r>
              <a:rPr lang="en-GB" sz="2000" dirty="0"/>
              <a:t>. </a:t>
            </a:r>
          </a:p>
          <a:p>
            <a:pPr algn="just"/>
            <a:r>
              <a:rPr lang="en-GB" sz="2000" dirty="0"/>
              <a:t>This would make use of </a:t>
            </a:r>
            <a:r>
              <a:rPr lang="en-GB" sz="2000" u="sng" dirty="0"/>
              <a:t>some price-based elements</a:t>
            </a:r>
            <a:r>
              <a:rPr lang="en-GB" sz="2000" dirty="0"/>
              <a:t>, particularly towards non-energy ancillary services, and of </a:t>
            </a:r>
            <a:r>
              <a:rPr lang="en-GB" sz="2000" u="sng" dirty="0"/>
              <a:t>non-price quantity based rationing</a:t>
            </a:r>
            <a:r>
              <a:rPr lang="en-GB" sz="2000" dirty="0"/>
              <a:t>. </a:t>
            </a:r>
          </a:p>
          <a:p>
            <a:pPr algn="just"/>
            <a:r>
              <a:rPr lang="en-GB" sz="2000" dirty="0"/>
              <a:t>One could imagine the </a:t>
            </a:r>
            <a:r>
              <a:rPr lang="en-GB" sz="2000" u="sng" dirty="0"/>
              <a:t>default contracts being rationing contracts </a:t>
            </a:r>
            <a:r>
              <a:rPr lang="en-GB" sz="2000" dirty="0"/>
              <a:t>and these would exist on the basis of public desire for zero carbon energy systems. </a:t>
            </a:r>
          </a:p>
          <a:p>
            <a:pPr algn="just"/>
            <a:r>
              <a:rPr lang="en-GB" sz="2000" dirty="0"/>
              <a:t>Retailers or energy communities (such as exist in California or the EU) might provide power on this basis to their own customers, acting as </a:t>
            </a:r>
            <a:r>
              <a:rPr lang="en-GB" sz="2000" u="sng" dirty="0"/>
              <a:t>intermediaries between price-based charging and quantity-based rationing</a:t>
            </a:r>
            <a:r>
              <a:rPr lang="en-GB" sz="2000" dirty="0"/>
              <a:t>. </a:t>
            </a:r>
          </a:p>
          <a:p>
            <a:pPr algn="just"/>
            <a:r>
              <a:rPr lang="en-GB" sz="2000" dirty="0"/>
              <a:t>Equally, </a:t>
            </a:r>
            <a:r>
              <a:rPr lang="en-GB" sz="2000" u="sng" dirty="0"/>
              <a:t>we might imagine that households would have two contracts – one for basic service and one for EV charging</a:t>
            </a:r>
            <a:r>
              <a:rPr lang="en-GB" sz="2000" dirty="0"/>
              <a:t>. </a:t>
            </a:r>
          </a:p>
          <a:p>
            <a:pPr algn="just"/>
            <a:endParaRPr lang="en-US" dirty="0"/>
          </a:p>
        </p:txBody>
      </p:sp>
      <p:pic>
        <p:nvPicPr>
          <p:cNvPr id="5" name="Picture 4">
            <a:extLst>
              <a:ext uri="{FF2B5EF4-FFF2-40B4-BE49-F238E27FC236}">
                <a16:creationId xmlns:a16="http://schemas.microsoft.com/office/drawing/2014/main" id="{48A62BC1-8AF0-0E04-5A74-1DCFEEA57C20}"/>
              </a:ext>
            </a:extLst>
          </p:cNvPr>
          <p:cNvPicPr>
            <a:picLocks noChangeAspect="1"/>
          </p:cNvPicPr>
          <p:nvPr/>
        </p:nvPicPr>
        <p:blipFill>
          <a:blip r:embed="rId2"/>
          <a:stretch>
            <a:fillRect/>
          </a:stretch>
        </p:blipFill>
        <p:spPr>
          <a:xfrm>
            <a:off x="6329818" y="1322701"/>
            <a:ext cx="2755900" cy="2336800"/>
          </a:xfrm>
          <a:prstGeom prst="rect">
            <a:avLst/>
          </a:prstGeom>
        </p:spPr>
      </p:pic>
      <p:pic>
        <p:nvPicPr>
          <p:cNvPr id="6" name="Content Placeholder 3">
            <a:extLst>
              <a:ext uri="{FF2B5EF4-FFF2-40B4-BE49-F238E27FC236}">
                <a16:creationId xmlns:a16="http://schemas.microsoft.com/office/drawing/2014/main" id="{A53C95B8-8C99-1B9C-61F4-29EA119A2990}"/>
              </a:ext>
            </a:extLst>
          </p:cNvPr>
          <p:cNvPicPr>
            <a:picLocks noChangeAspect="1"/>
          </p:cNvPicPr>
          <p:nvPr/>
        </p:nvPicPr>
        <p:blipFill>
          <a:blip r:embed="rId3"/>
          <a:stretch>
            <a:fillRect/>
          </a:stretch>
        </p:blipFill>
        <p:spPr>
          <a:xfrm>
            <a:off x="6732240" y="4149080"/>
            <a:ext cx="1537369" cy="2336801"/>
          </a:xfrm>
          <a:prstGeom prst="rect">
            <a:avLst/>
          </a:prstGeom>
        </p:spPr>
      </p:pic>
      <p:sp>
        <p:nvSpPr>
          <p:cNvPr id="4" name="TextBox 3">
            <a:extLst>
              <a:ext uri="{FF2B5EF4-FFF2-40B4-BE49-F238E27FC236}">
                <a16:creationId xmlns:a16="http://schemas.microsoft.com/office/drawing/2014/main" id="{B0F18E8F-7D16-2FA0-0340-03A50AC9667A}"/>
              </a:ext>
            </a:extLst>
          </p:cNvPr>
          <p:cNvSpPr txBox="1"/>
          <p:nvPr/>
        </p:nvSpPr>
        <p:spPr>
          <a:xfrm>
            <a:off x="8686800" y="6021288"/>
            <a:ext cx="312906" cy="369332"/>
          </a:xfrm>
          <a:prstGeom prst="rect">
            <a:avLst/>
          </a:prstGeom>
          <a:noFill/>
        </p:spPr>
        <p:txBody>
          <a:bodyPr wrap="none" rtlCol="0">
            <a:spAutoFit/>
          </a:bodyPr>
          <a:lstStyle/>
          <a:p>
            <a:fld id="{8A48E327-247C-264D-9588-2A2AC4A39DCA}" type="slidenum">
              <a:rPr lang="en-US" smtClean="0"/>
              <a:t>7</a:t>
            </a:fld>
            <a:endParaRPr lang="en-US" dirty="0"/>
          </a:p>
        </p:txBody>
      </p:sp>
    </p:spTree>
    <p:extLst>
      <p:ext uri="{BB962C8B-B14F-4D97-AF65-F5344CB8AC3E}">
        <p14:creationId xmlns:p14="http://schemas.microsoft.com/office/powerpoint/2010/main" val="95823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71"/>
            <a:ext cx="8229600" cy="1143000"/>
          </a:xfrm>
        </p:spPr>
        <p:txBody>
          <a:bodyPr/>
          <a:lstStyle/>
          <a:p>
            <a:r>
              <a:rPr lang="en-US" sz="2400" b="1" dirty="0" err="1"/>
              <a:t>Reorganising</a:t>
            </a:r>
            <a:r>
              <a:rPr lang="en-US" sz="2400" b="1" dirty="0"/>
              <a:t> the industry for net zero?</a:t>
            </a:r>
          </a:p>
        </p:txBody>
      </p:sp>
      <p:sp>
        <p:nvSpPr>
          <p:cNvPr id="3" name="Content Placeholder 2"/>
          <p:cNvSpPr>
            <a:spLocks noGrp="1"/>
          </p:cNvSpPr>
          <p:nvPr>
            <p:ph idx="1"/>
          </p:nvPr>
        </p:nvSpPr>
        <p:spPr>
          <a:xfrm>
            <a:off x="6402231" y="1396272"/>
            <a:ext cx="2665569" cy="4525963"/>
          </a:xfrm>
        </p:spPr>
        <p:txBody>
          <a:bodyPr/>
          <a:lstStyle/>
          <a:p>
            <a:r>
              <a:rPr lang="en-US" sz="2000" dirty="0"/>
              <a:t>The FSO is a start.</a:t>
            </a:r>
          </a:p>
          <a:p>
            <a:endParaRPr lang="en-US" sz="2000" dirty="0"/>
          </a:p>
          <a:p>
            <a:r>
              <a:rPr lang="en-US" sz="2000" dirty="0"/>
              <a:t>Gas and electricity networks in same area in same company?</a:t>
            </a:r>
          </a:p>
          <a:p>
            <a:endParaRPr lang="en-US" sz="2000" dirty="0"/>
          </a:p>
          <a:p>
            <a:r>
              <a:rPr lang="en-US" sz="2000" dirty="0"/>
              <a:t>NGET and NGGT?</a:t>
            </a:r>
          </a:p>
          <a:p>
            <a:endParaRPr lang="en-US" sz="2000" dirty="0"/>
          </a:p>
          <a:p>
            <a:endParaRPr lang="en-US" sz="2000" dirty="0"/>
          </a:p>
        </p:txBody>
      </p:sp>
      <p:sp>
        <p:nvSpPr>
          <p:cNvPr id="4" name="Footer Placeholder 3"/>
          <p:cNvSpPr>
            <a:spLocks noGrp="1"/>
          </p:cNvSpPr>
          <p:nvPr>
            <p:ph type="ftr" sz="quarter" idx="11"/>
          </p:nvPr>
        </p:nvSpPr>
        <p:spPr>
          <a:xfrm>
            <a:off x="3124200" y="64770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Palatino Linotype"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www.eprg.group.cam.ac.uk</a:t>
            </a:r>
            <a:endParaRPr lang="en-US" dirty="0"/>
          </a:p>
        </p:txBody>
      </p:sp>
      <p:sp>
        <p:nvSpPr>
          <p:cNvPr id="5" name="Slide Number Placeholder 4"/>
          <p:cNvSpPr>
            <a:spLocks noGrp="1"/>
          </p:cNvSpPr>
          <p:nvPr>
            <p:ph type="sldNum" sz="quarter" idx="12"/>
          </p:nvPr>
        </p:nvSpPr>
        <p:spPr>
          <a:xfrm>
            <a:off x="7068869" y="6038874"/>
            <a:ext cx="1958280" cy="620688"/>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bg1"/>
                </a:solidFill>
                <a:latin typeface="Palatino Linotype"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800" b="0" smtClean="0">
                <a:solidFill>
                  <a:schemeClr val="tx1"/>
                </a:solidFill>
                <a:latin typeface="+mn-lt"/>
              </a:rPr>
              <a:pPr/>
              <a:t>8</a:t>
            </a:fld>
            <a:endParaRPr lang="en-US" sz="1800" b="0" dirty="0">
              <a:solidFill>
                <a:schemeClr val="tx1"/>
              </a:solidFill>
              <a:latin typeface="+mn-lt"/>
            </a:endParaRPr>
          </a:p>
        </p:txBody>
      </p:sp>
      <p:pic>
        <p:nvPicPr>
          <p:cNvPr id="6" name="Picture 5"/>
          <p:cNvPicPr>
            <a:picLocks noChangeAspect="1"/>
          </p:cNvPicPr>
          <p:nvPr/>
        </p:nvPicPr>
        <p:blipFill>
          <a:blip r:embed="rId2"/>
          <a:stretch>
            <a:fillRect/>
          </a:stretch>
        </p:blipFill>
        <p:spPr>
          <a:xfrm>
            <a:off x="21489" y="1178026"/>
            <a:ext cx="6205422" cy="4194048"/>
          </a:xfrm>
          <a:prstGeom prst="rect">
            <a:avLst/>
          </a:prstGeom>
        </p:spPr>
      </p:pic>
      <p:sp>
        <p:nvSpPr>
          <p:cNvPr id="7" name="TextBox 6"/>
          <p:cNvSpPr txBox="1"/>
          <p:nvPr/>
        </p:nvSpPr>
        <p:spPr>
          <a:xfrm>
            <a:off x="287069" y="5554120"/>
            <a:ext cx="6781800" cy="369332"/>
          </a:xfrm>
          <a:prstGeom prst="rect">
            <a:avLst/>
          </a:prstGeom>
          <a:noFill/>
        </p:spPr>
        <p:txBody>
          <a:bodyPr wrap="square" rtlCol="0">
            <a:spAutoFit/>
          </a:bodyPr>
          <a:lstStyle/>
          <a:p>
            <a:r>
              <a:rPr lang="en-US" dirty="0"/>
              <a:t>Source: Bringing Energy Home, 2019, p.9.</a:t>
            </a:r>
          </a:p>
        </p:txBody>
      </p:sp>
    </p:spTree>
    <p:extLst>
      <p:ext uri="{BB962C8B-B14F-4D97-AF65-F5344CB8AC3E}">
        <p14:creationId xmlns:p14="http://schemas.microsoft.com/office/powerpoint/2010/main" val="103204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97DB3B3-438F-AF60-A029-AA35D949D49E}"/>
              </a:ext>
            </a:extLst>
          </p:cNvPr>
          <p:cNvSpPr txBox="1"/>
          <p:nvPr/>
        </p:nvSpPr>
        <p:spPr bwMode="auto">
          <a:xfrm>
            <a:off x="205812" y="1482258"/>
            <a:ext cx="5628934" cy="523220"/>
          </a:xfrm>
          <a:prstGeom prst="rect">
            <a:avLst/>
          </a:prstGeom>
          <a:noFill/>
        </p:spPr>
        <p:txBody>
          <a:bodyPr wrap="square">
            <a:spAutoFit/>
          </a:bodyPr>
          <a:lstStyle/>
          <a:p>
            <a:pPr algn="just"/>
            <a:r>
              <a:rPr lang="en-US" altLang="zh-CN" sz="1400" b="1" dirty="0">
                <a:latin typeface="Myriad Pro" panose="020B0503030403020204" pitchFamily="34" charset="0"/>
                <a:ea typeface="+mj-ea"/>
                <a:cs typeface="+mj-cs"/>
              </a:rPr>
              <a:t>Table.</a:t>
            </a:r>
            <a:r>
              <a:rPr lang="zh-CN" altLang="en-US" sz="1400" b="1" dirty="0">
                <a:latin typeface="Myriad Pro" panose="020B0503030403020204" pitchFamily="34" charset="0"/>
                <a:ea typeface="+mj-ea"/>
                <a:cs typeface="+mj-cs"/>
              </a:rPr>
              <a:t> </a:t>
            </a:r>
            <a:r>
              <a:rPr lang="en-US" altLang="zh-CN" sz="1400" b="1" dirty="0">
                <a:latin typeface="Myriad Pro" panose="020B0503030403020204" pitchFamily="34" charset="0"/>
                <a:ea typeface="+mj-ea"/>
                <a:cs typeface="+mj-cs"/>
              </a:rPr>
              <a:t>Capacity gaps towards the 2030 installation targets of North Sea countries (MW).</a:t>
            </a:r>
          </a:p>
        </p:txBody>
      </p:sp>
      <p:graphicFrame>
        <p:nvGraphicFramePr>
          <p:cNvPr id="3" name="表格 2">
            <a:extLst>
              <a:ext uri="{FF2B5EF4-FFF2-40B4-BE49-F238E27FC236}">
                <a16:creationId xmlns:a16="http://schemas.microsoft.com/office/drawing/2014/main" id="{BED2A674-BE79-B8A6-9185-1904579137EA}"/>
              </a:ext>
            </a:extLst>
          </p:cNvPr>
          <p:cNvGraphicFramePr>
            <a:graphicFrameLocks noGrp="1"/>
          </p:cNvGraphicFramePr>
          <p:nvPr>
            <p:extLst>
              <p:ext uri="{D42A27DB-BD31-4B8C-83A1-F6EECF244321}">
                <p14:modId xmlns:p14="http://schemas.microsoft.com/office/powerpoint/2010/main" val="2936460550"/>
              </p:ext>
            </p:extLst>
          </p:nvPr>
        </p:nvGraphicFramePr>
        <p:xfrm>
          <a:off x="205812" y="2359422"/>
          <a:ext cx="5374480" cy="3134702"/>
        </p:xfrm>
        <a:graphic>
          <a:graphicData uri="http://schemas.openxmlformats.org/drawingml/2006/table">
            <a:tbl>
              <a:tblPr firstRow="1" firstCol="1" bandRow="1">
                <a:tableStyleId>{F2DE63D5-997A-4646-A377-4702673A728D}</a:tableStyleId>
              </a:tblPr>
              <a:tblGrid>
                <a:gridCol w="864248">
                  <a:extLst>
                    <a:ext uri="{9D8B030D-6E8A-4147-A177-3AD203B41FA5}">
                      <a16:colId xmlns:a16="http://schemas.microsoft.com/office/drawing/2014/main" val="2430969065"/>
                    </a:ext>
                  </a:extLst>
                </a:gridCol>
                <a:gridCol w="751706">
                  <a:extLst>
                    <a:ext uri="{9D8B030D-6E8A-4147-A177-3AD203B41FA5}">
                      <a16:colId xmlns:a16="http://schemas.microsoft.com/office/drawing/2014/main" val="3701188544"/>
                    </a:ext>
                  </a:extLst>
                </a:gridCol>
                <a:gridCol w="981039">
                  <a:extLst>
                    <a:ext uri="{9D8B030D-6E8A-4147-A177-3AD203B41FA5}">
                      <a16:colId xmlns:a16="http://schemas.microsoft.com/office/drawing/2014/main" val="48153701"/>
                    </a:ext>
                  </a:extLst>
                </a:gridCol>
                <a:gridCol w="930076">
                  <a:extLst>
                    <a:ext uri="{9D8B030D-6E8A-4147-A177-3AD203B41FA5}">
                      <a16:colId xmlns:a16="http://schemas.microsoft.com/office/drawing/2014/main" val="1521838769"/>
                    </a:ext>
                  </a:extLst>
                </a:gridCol>
                <a:gridCol w="603063">
                  <a:extLst>
                    <a:ext uri="{9D8B030D-6E8A-4147-A177-3AD203B41FA5}">
                      <a16:colId xmlns:a16="http://schemas.microsoft.com/office/drawing/2014/main" val="4059385191"/>
                    </a:ext>
                  </a:extLst>
                </a:gridCol>
                <a:gridCol w="556347">
                  <a:extLst>
                    <a:ext uri="{9D8B030D-6E8A-4147-A177-3AD203B41FA5}">
                      <a16:colId xmlns:a16="http://schemas.microsoft.com/office/drawing/2014/main" val="1907772671"/>
                    </a:ext>
                  </a:extLst>
                </a:gridCol>
                <a:gridCol w="688001">
                  <a:extLst>
                    <a:ext uri="{9D8B030D-6E8A-4147-A177-3AD203B41FA5}">
                      <a16:colId xmlns:a16="http://schemas.microsoft.com/office/drawing/2014/main" val="1110473725"/>
                    </a:ext>
                  </a:extLst>
                </a:gridCol>
              </a:tblGrid>
              <a:tr h="517690">
                <a:tc>
                  <a:txBody>
                    <a:bodyPr/>
                    <a:lstStyle/>
                    <a:p>
                      <a:pPr algn="ctr"/>
                      <a:r>
                        <a:rPr lang="en-US" sz="1100" kern="100" dirty="0">
                          <a:solidFill>
                            <a:schemeClr val="tx1"/>
                          </a:solidFill>
                          <a:effectLst/>
                          <a:latin typeface="Myriad Pro" panose="020B0503030403020204"/>
                        </a:rPr>
                        <a:t>Country</a:t>
                      </a:r>
                      <a:endParaRPr lang="zh-CN" sz="1100" kern="100" dirty="0">
                        <a:solidFill>
                          <a:schemeClr val="tx1"/>
                        </a:solidFill>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solidFill>
                            <a:schemeClr val="tx1"/>
                          </a:solidFill>
                          <a:effectLst/>
                          <a:latin typeface="Myriad Pro" panose="020B0503030403020204"/>
                        </a:rPr>
                        <a:t>Installed capacity</a:t>
                      </a:r>
                      <a:endParaRPr lang="zh-CN" sz="1100" kern="100" dirty="0">
                        <a:solidFill>
                          <a:schemeClr val="tx1"/>
                        </a:solidFill>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solidFill>
                            <a:schemeClr val="tx1"/>
                          </a:solidFill>
                          <a:effectLst/>
                          <a:latin typeface="Myriad Pro" panose="020B0503030403020204"/>
                        </a:rPr>
                        <a:t>Under construction</a:t>
                      </a:r>
                      <a:endParaRPr lang="zh-CN" sz="1100" kern="100" dirty="0">
                        <a:solidFill>
                          <a:schemeClr val="tx1"/>
                        </a:solidFill>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solidFill>
                            <a:schemeClr val="tx1"/>
                          </a:solidFill>
                          <a:effectLst/>
                          <a:latin typeface="Myriad Pro" panose="020B0503030403020204"/>
                        </a:rPr>
                        <a:t>Pre-construction</a:t>
                      </a:r>
                      <a:endParaRPr lang="zh-CN" sz="1100" kern="100" dirty="0">
                        <a:solidFill>
                          <a:schemeClr val="tx1"/>
                        </a:solidFill>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solidFill>
                            <a:schemeClr val="tx1"/>
                          </a:solidFill>
                          <a:effectLst/>
                          <a:latin typeface="Myriad Pro" panose="020B0503030403020204"/>
                        </a:rPr>
                        <a:t>2030 targets</a:t>
                      </a:r>
                      <a:endParaRPr lang="zh-CN" sz="1100" kern="100" dirty="0">
                        <a:solidFill>
                          <a:schemeClr val="tx1"/>
                        </a:solidFill>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solidFill>
                            <a:schemeClr val="tx1"/>
                          </a:solidFill>
                          <a:effectLst/>
                          <a:latin typeface="Myriad Pro" panose="020B0503030403020204"/>
                        </a:rPr>
                        <a:t>Gap</a:t>
                      </a:r>
                      <a:endParaRPr lang="zh-CN" sz="1100" kern="100" dirty="0">
                        <a:solidFill>
                          <a:schemeClr val="tx1"/>
                        </a:solidFill>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B w="28575" cap="flat" cmpd="sng" algn="ctr">
                      <a:solidFill>
                        <a:srgbClr val="C00000"/>
                      </a:solidFill>
                      <a:prstDash val="solid"/>
                      <a:round/>
                      <a:headEnd type="none" w="med" len="med"/>
                      <a:tailEnd type="none" w="med" len="med"/>
                    </a:lnB>
                  </a:tcPr>
                </a:tc>
                <a:tc>
                  <a:txBody>
                    <a:bodyPr/>
                    <a:lstStyle/>
                    <a:p>
                      <a:pPr algn="ctr"/>
                      <a:r>
                        <a:rPr lang="en-US" sz="1100" kern="100" dirty="0">
                          <a:solidFill>
                            <a:schemeClr val="tx1"/>
                          </a:solidFill>
                          <a:effectLst/>
                          <a:latin typeface="Myriad Pro" panose="020B0503030403020204"/>
                        </a:rPr>
                        <a:t>Pipeline</a:t>
                      </a:r>
                      <a:endParaRPr lang="zh-CN" sz="1100" kern="100" dirty="0">
                        <a:solidFill>
                          <a:schemeClr val="tx1"/>
                        </a:solidFill>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807806537"/>
                  </a:ext>
                </a:extLst>
              </a:tr>
              <a:tr h="349207">
                <a:tc>
                  <a:txBody>
                    <a:bodyPr/>
                    <a:lstStyle/>
                    <a:p>
                      <a:pPr algn="ctr"/>
                      <a:r>
                        <a:rPr lang="en-US" sz="1100" b="0" kern="100" dirty="0">
                          <a:effectLst/>
                          <a:latin typeface="Myriad Pro" panose="020B0503030403020204"/>
                        </a:rPr>
                        <a:t>UK</a:t>
                      </a:r>
                      <a:endParaRPr lang="zh-CN" sz="1100" b="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13,918</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6,588</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7,610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50,000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21,884</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tcPr>
                </a:tc>
                <a:tc>
                  <a:txBody>
                    <a:bodyPr/>
                    <a:lstStyle/>
                    <a:p>
                      <a:pPr algn="ctr"/>
                      <a:r>
                        <a:rPr lang="en-US" sz="1100" kern="100" dirty="0">
                          <a:effectLst/>
                          <a:latin typeface="Myriad Pro" panose="020B0503030403020204"/>
                        </a:rPr>
                        <a:t>22,890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930896649"/>
                  </a:ext>
                </a:extLst>
              </a:tr>
              <a:tr h="349207">
                <a:tc>
                  <a:txBody>
                    <a:bodyPr/>
                    <a:lstStyle/>
                    <a:p>
                      <a:pPr algn="ctr"/>
                      <a:r>
                        <a:rPr lang="en-US" sz="1100" b="0" kern="100" dirty="0">
                          <a:effectLst/>
                          <a:latin typeface="Myriad Pro" panose="020B0503030403020204"/>
                        </a:rPr>
                        <a:t>Germany</a:t>
                      </a:r>
                      <a:endParaRPr lang="zh-CN" sz="1100" b="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8,055</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733</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2,042</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30,000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19,170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tc>
                  <a:txBody>
                    <a:bodyPr/>
                    <a:lstStyle/>
                    <a:p>
                      <a:pPr algn="ctr"/>
                      <a:r>
                        <a:rPr lang="en-US" sz="1100" kern="100">
                          <a:effectLst/>
                          <a:latin typeface="Myriad Pro" panose="020B0503030403020204"/>
                        </a:rPr>
                        <a:t>18,748</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2547962726"/>
                  </a:ext>
                </a:extLst>
              </a:tr>
              <a:tr h="349207">
                <a:tc>
                  <a:txBody>
                    <a:bodyPr/>
                    <a:lstStyle/>
                    <a:p>
                      <a:pPr algn="ctr"/>
                      <a:r>
                        <a:rPr lang="en-US" sz="1100" b="0" kern="100" dirty="0">
                          <a:effectLst/>
                          <a:latin typeface="Myriad Pro" panose="020B0503030403020204"/>
                        </a:rPr>
                        <a:t>Netherlands</a:t>
                      </a:r>
                      <a:endParaRPr lang="zh-CN" sz="1100" b="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2,829</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2,299</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21,000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14,416</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11,456</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3662826491"/>
                  </a:ext>
                </a:extLst>
              </a:tr>
              <a:tr h="349207">
                <a:tc>
                  <a:txBody>
                    <a:bodyPr/>
                    <a:lstStyle/>
                    <a:p>
                      <a:pPr algn="ctr"/>
                      <a:r>
                        <a:rPr lang="en-US" sz="1100" b="0" kern="100" dirty="0">
                          <a:effectLst/>
                          <a:latin typeface="Myriad Pro" panose="020B0503030403020204"/>
                        </a:rPr>
                        <a:t>Denmark</a:t>
                      </a:r>
                      <a:endParaRPr lang="zh-CN" sz="1100" b="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2,308</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344</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12,900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9,248</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10,200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1151018380"/>
                  </a:ext>
                </a:extLst>
              </a:tr>
              <a:tr h="349207">
                <a:tc>
                  <a:txBody>
                    <a:bodyPr/>
                    <a:lstStyle/>
                    <a:p>
                      <a:pPr algn="ctr"/>
                      <a:r>
                        <a:rPr lang="en-US" sz="1100" b="0" kern="100">
                          <a:effectLst/>
                          <a:latin typeface="Myriad Pro" panose="020B0503030403020204"/>
                        </a:rPr>
                        <a:t>Belgium</a:t>
                      </a:r>
                      <a:endParaRPr lang="zh-CN" sz="1100" b="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2,261</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6,000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3,739</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tc>
                  <a:txBody>
                    <a:bodyPr/>
                    <a:lstStyle/>
                    <a:p>
                      <a:pPr algn="ctr"/>
                      <a:r>
                        <a:rPr lang="en-US" sz="1100" kern="100">
                          <a:effectLst/>
                          <a:latin typeface="Myriad Pro" panose="020B0503030403020204"/>
                        </a:rPr>
                        <a:t>3,500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2177007499"/>
                  </a:ext>
                </a:extLst>
              </a:tr>
              <a:tr h="349207">
                <a:tc>
                  <a:txBody>
                    <a:bodyPr/>
                    <a:lstStyle/>
                    <a:p>
                      <a:pPr algn="ctr"/>
                      <a:r>
                        <a:rPr lang="en-US" sz="1100" b="0" kern="100" dirty="0">
                          <a:effectLst/>
                          <a:latin typeface="Myriad Pro" panose="020B0503030403020204"/>
                        </a:rPr>
                        <a:t>Sweden</a:t>
                      </a:r>
                      <a:endParaRPr lang="zh-CN" sz="1100" b="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192</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5,900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2021054510"/>
                  </a:ext>
                </a:extLst>
              </a:tr>
              <a:tr h="349207">
                <a:tc>
                  <a:txBody>
                    <a:bodyPr/>
                    <a:lstStyle/>
                    <a:p>
                      <a:pPr algn="ctr"/>
                      <a:r>
                        <a:rPr lang="en-US" sz="1100" b="0" kern="100" dirty="0">
                          <a:effectLst/>
                          <a:latin typeface="Myriad Pro" panose="020B0503030403020204"/>
                        </a:rPr>
                        <a:t>Norway</a:t>
                      </a:r>
                      <a:endParaRPr lang="zh-CN" sz="1100" b="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6</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2,000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tcPr>
                </a:tc>
                <a:extLst>
                  <a:ext uri="{0D108BD9-81ED-4DB2-BD59-A6C34878D82A}">
                    <a16:rowId xmlns:a16="http://schemas.microsoft.com/office/drawing/2014/main" val="2615555015"/>
                  </a:ext>
                </a:extLst>
              </a:tr>
              <a:tr h="172563">
                <a:tc>
                  <a:txBody>
                    <a:bodyPr/>
                    <a:lstStyle/>
                    <a:p>
                      <a:pPr algn="ctr"/>
                      <a:r>
                        <a:rPr lang="en-US" sz="1100" b="0" kern="100" dirty="0">
                          <a:effectLst/>
                          <a:latin typeface="Myriad Pro" panose="020B0503030403020204"/>
                        </a:rPr>
                        <a:t>France</a:t>
                      </a:r>
                      <a:endParaRPr lang="zh-CN" sz="1100" b="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482</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dirty="0">
                          <a:effectLst/>
                          <a:latin typeface="Myriad Pro" panose="020B0503030403020204"/>
                        </a:rPr>
                        <a:t>1,444</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1,592</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tc>
                <a:tc>
                  <a:txBody>
                    <a:bodyPr/>
                    <a:lstStyle/>
                    <a:p>
                      <a:pPr algn="ctr"/>
                      <a:r>
                        <a:rPr lang="en-US" sz="1100" kern="100">
                          <a:effectLst/>
                          <a:latin typeface="Myriad Pro" panose="020B0503030403020204"/>
                        </a:rPr>
                        <a:t>4,400</a:t>
                      </a:r>
                      <a:endParaRPr lang="zh-CN" sz="1100" kern="10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R w="28575" cap="flat" cmpd="sng" algn="ctr">
                      <a:solidFill>
                        <a:srgbClr val="C00000"/>
                      </a:solidFill>
                      <a:prstDash val="solid"/>
                      <a:round/>
                      <a:headEnd type="none" w="med" len="med"/>
                      <a:tailEnd type="none" w="med" len="med"/>
                    </a:lnR>
                  </a:tcPr>
                </a:tc>
                <a:tc>
                  <a:txBody>
                    <a:bodyPr/>
                    <a:lstStyle/>
                    <a:p>
                      <a:pPr algn="ctr"/>
                      <a:r>
                        <a:rPr lang="en-US" sz="1100" kern="100" dirty="0">
                          <a:effectLst/>
                          <a:latin typeface="Myriad Pro" panose="020B0503030403020204"/>
                        </a:rPr>
                        <a:t>882</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tcPr>
                </a:tc>
                <a:tc>
                  <a:txBody>
                    <a:bodyPr/>
                    <a:lstStyle/>
                    <a:p>
                      <a:pPr algn="ctr"/>
                      <a:r>
                        <a:rPr lang="en-US" sz="1100" kern="100" dirty="0">
                          <a:effectLst/>
                          <a:latin typeface="Myriad Pro" panose="020B0503030403020204"/>
                        </a:rPr>
                        <a:t>0</a:t>
                      </a:r>
                      <a:endParaRPr lang="zh-CN" sz="1100" kern="100" dirty="0">
                        <a:effectLst/>
                        <a:latin typeface="Myriad Pro" panose="020B0503030403020204"/>
                        <a:ea typeface="等线" panose="02010600030101010101" pitchFamily="2" charset="-122"/>
                        <a:cs typeface="Times New Roman" panose="02020603050405020304" pitchFamily="18" charset="0"/>
                      </a:endParaRPr>
                    </a:p>
                  </a:txBody>
                  <a:tcPr marL="51435" marR="51435" marT="0" marB="0"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875457260"/>
                  </a:ext>
                </a:extLst>
              </a:tr>
            </a:tbl>
          </a:graphicData>
        </a:graphic>
      </p:graphicFrame>
      <p:sp>
        <p:nvSpPr>
          <p:cNvPr id="8" name="文本框 7">
            <a:extLst>
              <a:ext uri="{FF2B5EF4-FFF2-40B4-BE49-F238E27FC236}">
                <a16:creationId xmlns:a16="http://schemas.microsoft.com/office/drawing/2014/main" id="{76A0280A-97AA-F1C9-C738-D5C64CB1C963}"/>
              </a:ext>
            </a:extLst>
          </p:cNvPr>
          <p:cNvSpPr txBox="1"/>
          <p:nvPr/>
        </p:nvSpPr>
        <p:spPr>
          <a:xfrm>
            <a:off x="6020139" y="1736174"/>
            <a:ext cx="2488220" cy="253916"/>
          </a:xfrm>
          <a:prstGeom prst="rect">
            <a:avLst/>
          </a:prstGeom>
          <a:noFill/>
        </p:spPr>
        <p:txBody>
          <a:bodyPr wrap="square" rtlCol="0">
            <a:spAutoFit/>
          </a:bodyPr>
          <a:lstStyle/>
          <a:p>
            <a:pPr algn="ctr"/>
            <a:r>
              <a:rPr lang="en-US" altLang="zh-CN" sz="1050" b="1" dirty="0">
                <a:latin typeface="Myriad Pro" panose="020B0503030403020204"/>
              </a:rPr>
              <a:t>UK Case</a:t>
            </a:r>
          </a:p>
        </p:txBody>
      </p:sp>
      <p:graphicFrame>
        <p:nvGraphicFramePr>
          <p:cNvPr id="9" name="表格 17">
            <a:extLst>
              <a:ext uri="{FF2B5EF4-FFF2-40B4-BE49-F238E27FC236}">
                <a16:creationId xmlns:a16="http://schemas.microsoft.com/office/drawing/2014/main" id="{B69B1696-4A79-5B2B-489C-D94A51E8135D}"/>
              </a:ext>
            </a:extLst>
          </p:cNvPr>
          <p:cNvGraphicFramePr>
            <a:graphicFrameLocks noGrp="1"/>
          </p:cNvGraphicFramePr>
          <p:nvPr/>
        </p:nvGraphicFramePr>
        <p:xfrm>
          <a:off x="5734050" y="2013902"/>
          <a:ext cx="3075215" cy="3134700"/>
        </p:xfrm>
        <a:graphic>
          <a:graphicData uri="http://schemas.openxmlformats.org/drawingml/2006/table">
            <a:tbl>
              <a:tblPr firstRow="1" bandRow="1">
                <a:tableStyleId>{72833802-FEF1-4C79-8D5D-14CF1EAF98D9}</a:tableStyleId>
              </a:tblPr>
              <a:tblGrid>
                <a:gridCol w="2087336">
                  <a:extLst>
                    <a:ext uri="{9D8B030D-6E8A-4147-A177-3AD203B41FA5}">
                      <a16:colId xmlns:a16="http://schemas.microsoft.com/office/drawing/2014/main" val="2985838351"/>
                    </a:ext>
                  </a:extLst>
                </a:gridCol>
                <a:gridCol w="987879">
                  <a:extLst>
                    <a:ext uri="{9D8B030D-6E8A-4147-A177-3AD203B41FA5}">
                      <a16:colId xmlns:a16="http://schemas.microsoft.com/office/drawing/2014/main" val="4216763757"/>
                    </a:ext>
                  </a:extLst>
                </a:gridCol>
              </a:tblGrid>
              <a:tr h="388620">
                <a:tc>
                  <a:txBody>
                    <a:bodyPr/>
                    <a:lstStyle/>
                    <a:p>
                      <a:pPr algn="ctr"/>
                      <a:r>
                        <a:rPr lang="en-US" altLang="zh-CN" sz="1100" dirty="0">
                          <a:latin typeface="Myriad Pro" panose="020B0503030403020204"/>
                        </a:rPr>
                        <a:t>Status</a:t>
                      </a:r>
                      <a:endParaRPr lang="zh-CN" altLang="en-US" sz="1100" dirty="0">
                        <a:latin typeface="Myriad Pro" panose="020B0503030403020204"/>
                        <a:cs typeface="Arial" panose="020B0604020202020204" pitchFamily="34" charset="0"/>
                      </a:endParaRPr>
                    </a:p>
                  </a:txBody>
                  <a:tcPr marL="68580" marR="68580" marT="34290" marB="34290" anchor="ctr"/>
                </a:tc>
                <a:tc>
                  <a:txBody>
                    <a:bodyPr/>
                    <a:lstStyle/>
                    <a:p>
                      <a:pPr algn="ctr"/>
                      <a:r>
                        <a:rPr lang="en-US" altLang="zh-CN" sz="1100" dirty="0">
                          <a:latin typeface="Myriad Pro" panose="020B0503030403020204"/>
                        </a:rPr>
                        <a:t>Capacity - GW</a:t>
                      </a:r>
                      <a:endParaRPr lang="zh-CN" altLang="en-US" sz="1100" dirty="0">
                        <a:latin typeface="Myriad Pro" panose="020B0503030403020204"/>
                        <a:cs typeface="Arial" panose="020B0604020202020204" pitchFamily="34" charset="0"/>
                      </a:endParaRPr>
                    </a:p>
                  </a:txBody>
                  <a:tcPr marL="68580" marR="68580" marT="34290" marB="34290" anchor="ctr"/>
                </a:tc>
                <a:extLst>
                  <a:ext uri="{0D108BD9-81ED-4DB2-BD59-A6C34878D82A}">
                    <a16:rowId xmlns:a16="http://schemas.microsoft.com/office/drawing/2014/main" val="1266129181"/>
                  </a:ext>
                </a:extLst>
              </a:tr>
              <a:tr h="253210">
                <a:tc>
                  <a:txBody>
                    <a:bodyPr/>
                    <a:lstStyle/>
                    <a:p>
                      <a:pPr algn="ctr"/>
                      <a:r>
                        <a:rPr lang="en-US" altLang="zh-CN" sz="1100" dirty="0">
                          <a:latin typeface="Myriad Pro" panose="020B0503030403020204"/>
                          <a:cs typeface="Arial" panose="020B0604020202020204" pitchFamily="34" charset="0"/>
                        </a:rPr>
                        <a:t>Seabed allocated</a:t>
                      </a:r>
                    </a:p>
                  </a:txBody>
                  <a:tcPr marL="68580" marR="68580" marT="34290" marB="34290" anchor="ctr"/>
                </a:tc>
                <a:tc>
                  <a:txBody>
                    <a:bodyPr/>
                    <a:lstStyle/>
                    <a:p>
                      <a:pPr algn="ctr"/>
                      <a:r>
                        <a:rPr lang="en-US" altLang="zh-CN" sz="1100" dirty="0">
                          <a:latin typeface="Myriad Pro" panose="020B0503030403020204"/>
                          <a:cs typeface="Arial" panose="020B0604020202020204" pitchFamily="34" charset="0"/>
                        </a:rPr>
                        <a:t>89</a:t>
                      </a:r>
                      <a:endParaRPr lang="zh-CN" altLang="en-US" sz="1100" dirty="0">
                        <a:latin typeface="Myriad Pro" panose="020B0503030403020204"/>
                        <a:cs typeface="Arial" panose="020B0604020202020204" pitchFamily="34" charset="0"/>
                      </a:endParaRPr>
                    </a:p>
                  </a:txBody>
                  <a:tcPr marL="68580" marR="68580" marT="34290" marB="34290" anchor="ctr"/>
                </a:tc>
                <a:extLst>
                  <a:ext uri="{0D108BD9-81ED-4DB2-BD59-A6C34878D82A}">
                    <a16:rowId xmlns:a16="http://schemas.microsoft.com/office/drawing/2014/main" val="3812513519"/>
                  </a:ext>
                </a:extLst>
              </a:tr>
              <a:tr h="253210">
                <a:tc>
                  <a:txBody>
                    <a:bodyPr/>
                    <a:lstStyle/>
                    <a:p>
                      <a:pPr algn="ctr"/>
                      <a:r>
                        <a:rPr lang="en-US" altLang="zh-CN" sz="1100" dirty="0">
                          <a:latin typeface="Myriad Pro" panose="020B0503030403020204"/>
                          <a:cs typeface="Arial" panose="020B0604020202020204" pitchFamily="34" charset="0"/>
                        </a:rPr>
                        <a:t>In development</a:t>
                      </a:r>
                      <a:endParaRPr lang="zh-CN" altLang="en-US" sz="1100" u="sng" kern="1200" dirty="0">
                        <a:solidFill>
                          <a:schemeClr val="tx1"/>
                        </a:solidFill>
                        <a:latin typeface="等线" panose="02010600030101010101" pitchFamily="2" charset="-122"/>
                        <a:ea typeface="等线" panose="02010600030101010101" pitchFamily="2" charset="-122"/>
                        <a:cs typeface="Arial" panose="020B0604020202020204" pitchFamily="34" charset="0"/>
                      </a:endParaRPr>
                    </a:p>
                  </a:txBody>
                  <a:tcPr marL="68580" marR="68580" marT="34290" marB="34290" anchor="ctr"/>
                </a:tc>
                <a:tc>
                  <a:txBody>
                    <a:bodyPr/>
                    <a:lstStyle/>
                    <a:p>
                      <a:pPr algn="ctr"/>
                      <a:r>
                        <a:rPr lang="en-US" altLang="zh-CN" sz="1100" dirty="0">
                          <a:latin typeface="Myriad Pro" panose="020B0503030403020204"/>
                          <a:cs typeface="Arial" panose="020B0604020202020204" pitchFamily="34" charset="0"/>
                        </a:rPr>
                        <a:t>52.6</a:t>
                      </a:r>
                      <a:endParaRPr lang="zh-CN" altLang="en-US" sz="1100" dirty="0">
                        <a:latin typeface="Myriad Pro" panose="020B0503030403020204"/>
                        <a:cs typeface="Arial" panose="020B0604020202020204" pitchFamily="34" charset="0"/>
                      </a:endParaRPr>
                    </a:p>
                  </a:txBody>
                  <a:tcPr marL="68580" marR="68580" marT="34290" marB="34290" anchor="ctr"/>
                </a:tc>
                <a:extLst>
                  <a:ext uri="{0D108BD9-81ED-4DB2-BD59-A6C34878D82A}">
                    <a16:rowId xmlns:a16="http://schemas.microsoft.com/office/drawing/2014/main" val="3371530980"/>
                  </a:ext>
                </a:extLst>
              </a:tr>
              <a:tr h="253210">
                <a:tc>
                  <a:txBody>
                    <a:bodyPr/>
                    <a:lstStyle/>
                    <a:p>
                      <a:pPr algn="ctr"/>
                      <a:r>
                        <a:rPr lang="en-US" altLang="zh-CN" sz="1100" dirty="0">
                          <a:latin typeface="Myriad Pro" panose="020B0503030403020204"/>
                          <a:cs typeface="Arial" panose="020B0604020202020204" pitchFamily="34" charset="0"/>
                        </a:rPr>
                        <a:t>Gap</a:t>
                      </a:r>
                      <a:r>
                        <a:rPr lang="zh-CN" altLang="en-US" sz="1100" baseline="0" dirty="0">
                          <a:latin typeface="Myriad Pro" panose="020B0503030403020204"/>
                          <a:cs typeface="Arial" panose="020B0604020202020204" pitchFamily="34" charset="0"/>
                        </a:rPr>
                        <a:t> </a:t>
                      </a:r>
                      <a:r>
                        <a:rPr lang="en-US" altLang="zh-CN" sz="1100" baseline="0" dirty="0">
                          <a:latin typeface="Myriad Pro" panose="020B0503030403020204"/>
                          <a:cs typeface="Arial" panose="020B0604020202020204" pitchFamily="34" charset="0"/>
                        </a:rPr>
                        <a:t>to</a:t>
                      </a:r>
                      <a:r>
                        <a:rPr lang="zh-CN" altLang="en-US" sz="1100" baseline="0" dirty="0">
                          <a:latin typeface="Myriad Pro" panose="020B0503030403020204"/>
                          <a:cs typeface="Arial" panose="020B0604020202020204" pitchFamily="34" charset="0"/>
                        </a:rPr>
                        <a:t> </a:t>
                      </a:r>
                      <a:r>
                        <a:rPr lang="en-US" altLang="zh-CN" sz="1100" baseline="0" dirty="0">
                          <a:latin typeface="Myriad Pro" panose="020B0503030403020204"/>
                          <a:cs typeface="Arial" panose="020B0604020202020204" pitchFamily="34" charset="0"/>
                        </a:rPr>
                        <a:t>2030</a:t>
                      </a:r>
                      <a:endParaRPr lang="zh-CN" altLang="en-US" sz="1100" u="sng" kern="1200" dirty="0">
                        <a:solidFill>
                          <a:schemeClr val="tx1"/>
                        </a:solidFill>
                        <a:latin typeface="等线" panose="02010600030101010101" pitchFamily="2" charset="-122"/>
                        <a:ea typeface="等线" panose="02010600030101010101" pitchFamily="2" charset="-122"/>
                        <a:cs typeface="Arial" panose="020B0604020202020204" pitchFamily="34" charset="0"/>
                      </a:endParaRPr>
                    </a:p>
                  </a:txBody>
                  <a:tcPr marL="68580" marR="68580" marT="34290" marB="34290" anchor="ctr"/>
                </a:tc>
                <a:tc>
                  <a:txBody>
                    <a:bodyPr/>
                    <a:lstStyle/>
                    <a:p>
                      <a:pPr algn="ctr"/>
                      <a:r>
                        <a:rPr lang="en-US" altLang="zh-CN" sz="1100" dirty="0">
                          <a:latin typeface="Myriad Pro" panose="020B0503030403020204"/>
                          <a:cs typeface="Arial" panose="020B0604020202020204" pitchFamily="34" charset="0"/>
                        </a:rPr>
                        <a:t>21.9</a:t>
                      </a:r>
                      <a:endParaRPr lang="zh-CN" altLang="en-US" sz="1100" dirty="0">
                        <a:latin typeface="Myriad Pro" panose="020B0503030403020204"/>
                        <a:cs typeface="Arial" panose="020B0604020202020204" pitchFamily="34" charset="0"/>
                      </a:endParaRPr>
                    </a:p>
                  </a:txBody>
                  <a:tcPr marL="68580" marR="68580" marT="34290" marB="34290" anchor="ctr"/>
                </a:tc>
                <a:extLst>
                  <a:ext uri="{0D108BD9-81ED-4DB2-BD59-A6C34878D82A}">
                    <a16:rowId xmlns:a16="http://schemas.microsoft.com/office/drawing/2014/main" val="2875288228"/>
                  </a:ext>
                </a:extLst>
              </a:tr>
              <a:tr h="253210">
                <a:tc>
                  <a:txBody>
                    <a:bodyPr/>
                    <a:lstStyle/>
                    <a:p>
                      <a:pPr algn="ctr"/>
                      <a:r>
                        <a:rPr lang="en-US" altLang="zh-CN" sz="1100" dirty="0">
                          <a:latin typeface="Myriad Pro" panose="020B0503030403020204"/>
                          <a:cs typeface="Arial" panose="020B0604020202020204" pitchFamily="34" charset="0"/>
                        </a:rPr>
                        <a:t>Consented</a:t>
                      </a:r>
                      <a:endParaRPr lang="zh-CN" altLang="en-US" sz="1100" u="sng" kern="1200" dirty="0">
                        <a:solidFill>
                          <a:schemeClr val="tx1"/>
                        </a:solidFill>
                        <a:latin typeface="等线" panose="02010600030101010101" pitchFamily="2" charset="-122"/>
                        <a:ea typeface="等线" panose="02010600030101010101" pitchFamily="2" charset="-122"/>
                        <a:cs typeface="Arial" panose="020B0604020202020204" pitchFamily="34" charset="0"/>
                      </a:endParaRPr>
                    </a:p>
                  </a:txBody>
                  <a:tcPr marL="68580" marR="68580" marT="34290" marB="34290" anchor="ctr"/>
                </a:tc>
                <a:tc>
                  <a:txBody>
                    <a:bodyPr/>
                    <a:lstStyle/>
                    <a:p>
                      <a:pPr algn="ctr"/>
                      <a:r>
                        <a:rPr lang="en-US" altLang="zh-CN" sz="1100" dirty="0">
                          <a:latin typeface="Myriad Pro" panose="020B0503030403020204"/>
                        </a:rPr>
                        <a:t>9.6</a:t>
                      </a:r>
                      <a:endParaRPr lang="zh-CN" altLang="en-US" sz="1100" dirty="0">
                        <a:latin typeface="Myriad Pro" panose="020B0503030403020204"/>
                        <a:cs typeface="Arial" panose="020B0604020202020204" pitchFamily="34" charset="0"/>
                      </a:endParaRPr>
                    </a:p>
                  </a:txBody>
                  <a:tcPr marL="68580" marR="68580" marT="34290" marB="34290" anchor="ctr"/>
                </a:tc>
                <a:extLst>
                  <a:ext uri="{0D108BD9-81ED-4DB2-BD59-A6C34878D82A}">
                    <a16:rowId xmlns:a16="http://schemas.microsoft.com/office/drawing/2014/main" val="3786383697"/>
                  </a:ext>
                </a:extLst>
              </a:tr>
              <a:tr h="253210">
                <a:tc>
                  <a:txBody>
                    <a:bodyPr/>
                    <a:lstStyle/>
                    <a:p>
                      <a:pPr algn="ctr"/>
                      <a:r>
                        <a:rPr lang="en-US" altLang="zh-CN" sz="1100" dirty="0">
                          <a:latin typeface="Myriad Pro" panose="020B0503030403020204"/>
                          <a:cs typeface="Arial" panose="020B0604020202020204" pitchFamily="34" charset="0"/>
                        </a:rPr>
                        <a:t>Need to consent</a:t>
                      </a:r>
                      <a:endParaRPr lang="zh-CN" altLang="en-US" sz="1100" u="sng" kern="1200" dirty="0">
                        <a:solidFill>
                          <a:schemeClr val="tx1"/>
                        </a:solidFill>
                        <a:latin typeface="等线" panose="02010600030101010101" pitchFamily="2" charset="-122"/>
                        <a:ea typeface="等线" panose="02010600030101010101" pitchFamily="2" charset="-122"/>
                        <a:cs typeface="Arial" panose="020B0604020202020204" pitchFamily="34" charset="0"/>
                      </a:endParaRPr>
                    </a:p>
                  </a:txBody>
                  <a:tcPr marL="68580" marR="68580" marT="34290" marB="34290" anchor="ctr"/>
                </a:tc>
                <a:tc>
                  <a:txBody>
                    <a:bodyPr/>
                    <a:lstStyle/>
                    <a:p>
                      <a:pPr algn="ctr"/>
                      <a:r>
                        <a:rPr lang="en-US" altLang="zh-CN" sz="1100" dirty="0">
                          <a:latin typeface="Myriad Pro" panose="020B0503030403020204"/>
                        </a:rPr>
                        <a:t>12.3</a:t>
                      </a:r>
                      <a:endParaRPr lang="zh-CN" altLang="en-US" sz="1100" dirty="0">
                        <a:latin typeface="Myriad Pro" panose="020B0503030403020204"/>
                        <a:cs typeface="Arial" panose="020B0604020202020204" pitchFamily="34" charset="0"/>
                      </a:endParaRPr>
                    </a:p>
                  </a:txBody>
                  <a:tcPr marL="68580" marR="68580" marT="34290" marB="34290" anchor="ctr"/>
                </a:tc>
                <a:extLst>
                  <a:ext uri="{0D108BD9-81ED-4DB2-BD59-A6C34878D82A}">
                    <a16:rowId xmlns:a16="http://schemas.microsoft.com/office/drawing/2014/main" val="2178677801"/>
                  </a:ext>
                </a:extLst>
              </a:tr>
              <a:tr h="388620">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Consent to commission for previous </a:t>
                      </a:r>
                      <a:r>
                        <a:rPr lang="en-US" altLang="zh-CN" sz="1100" kern="1200" dirty="0" err="1">
                          <a:solidFill>
                            <a:schemeClr val="tx1"/>
                          </a:solidFill>
                          <a:latin typeface="Myriad Pro" panose="020B0503030403020204"/>
                          <a:ea typeface="+mn-ea"/>
                          <a:cs typeface="Arial" panose="020B0604020202020204" pitchFamily="34" charset="0"/>
                        </a:rPr>
                        <a:t>CfD</a:t>
                      </a:r>
                      <a:r>
                        <a:rPr lang="en-US" altLang="zh-CN" sz="1100" kern="1200" dirty="0">
                          <a:solidFill>
                            <a:schemeClr val="tx1"/>
                          </a:solidFill>
                          <a:latin typeface="Myriad Pro" panose="020B0503030403020204"/>
                          <a:ea typeface="+mn-ea"/>
                          <a:cs typeface="Arial" panose="020B0604020202020204" pitchFamily="34" charset="0"/>
                        </a:rPr>
                        <a:t> projects</a:t>
                      </a:r>
                    </a:p>
                  </a:txBody>
                  <a:tcPr marL="68580" marR="68580" marT="34290" marB="34290" anchor="ctr">
                    <a:lnB w="28575" cap="flat" cmpd="sng" algn="ctr">
                      <a:solidFill>
                        <a:srgbClr val="C00000"/>
                      </a:solidFill>
                      <a:prstDash val="solid"/>
                      <a:round/>
                      <a:headEnd type="none" w="med" len="med"/>
                      <a:tailEnd type="none" w="med" len="med"/>
                    </a:lnB>
                  </a:tcPr>
                </a:tc>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7.17 years</a:t>
                      </a:r>
                      <a:endParaRPr lang="zh-CN" altLang="en-US" sz="1100" kern="1200" dirty="0">
                        <a:solidFill>
                          <a:schemeClr val="tx1"/>
                        </a:solidFill>
                        <a:latin typeface="Myriad Pro" panose="020B0503030403020204"/>
                        <a:ea typeface="+mn-ea"/>
                        <a:cs typeface="Arial" panose="020B0604020202020204" pitchFamily="34" charset="0"/>
                      </a:endParaRPr>
                    </a:p>
                  </a:txBody>
                  <a:tcPr marL="68580" marR="68580" marT="34290" marB="34290" anchor="ctr">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723891202"/>
                  </a:ext>
                </a:extLst>
              </a:tr>
              <a:tr h="388620">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The 12.3 GW need to be consented before</a:t>
                      </a:r>
                    </a:p>
                  </a:txBody>
                  <a:tcPr marL="68580" marR="68580" marT="34290" marB="3429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2025</a:t>
                      </a:r>
                      <a:endParaRPr lang="zh-CN" altLang="en-US" sz="1100" kern="1200" dirty="0">
                        <a:solidFill>
                          <a:schemeClr val="tx1"/>
                        </a:solidFill>
                        <a:latin typeface="Myriad Pro" panose="020B0503030403020204"/>
                        <a:ea typeface="+mn-ea"/>
                        <a:cs typeface="Arial" panose="020B0604020202020204" pitchFamily="34" charset="0"/>
                      </a:endParaRPr>
                    </a:p>
                  </a:txBody>
                  <a:tcPr marL="68580" marR="68580" marT="34290" marB="3429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678810235"/>
                  </a:ext>
                </a:extLst>
              </a:tr>
              <a:tr h="253210">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Winning </a:t>
                      </a:r>
                      <a:r>
                        <a:rPr lang="en-US" altLang="zh-CN" sz="1100" kern="1200" dirty="0" err="1">
                          <a:solidFill>
                            <a:schemeClr val="tx1"/>
                          </a:solidFill>
                          <a:latin typeface="Myriad Pro" panose="020B0503030403020204"/>
                          <a:ea typeface="+mn-ea"/>
                          <a:cs typeface="Arial" panose="020B0604020202020204" pitchFamily="34" charset="0"/>
                        </a:rPr>
                        <a:t>CfD</a:t>
                      </a:r>
                      <a:r>
                        <a:rPr lang="en-US" altLang="zh-CN" sz="1100" kern="1200" dirty="0">
                          <a:solidFill>
                            <a:schemeClr val="tx1"/>
                          </a:solidFill>
                          <a:latin typeface="Myriad Pro" panose="020B0503030403020204"/>
                          <a:ea typeface="+mn-ea"/>
                          <a:cs typeface="Arial" panose="020B0604020202020204" pitchFamily="34" charset="0"/>
                        </a:rPr>
                        <a:t> to commission</a:t>
                      </a:r>
                    </a:p>
                  </a:txBody>
                  <a:tcPr marL="68580" marR="68580" marT="34290" marB="3429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4.86 years</a:t>
                      </a:r>
                      <a:endParaRPr lang="zh-CN" altLang="en-US" sz="1100" kern="1200" dirty="0">
                        <a:solidFill>
                          <a:schemeClr val="tx1"/>
                        </a:solidFill>
                        <a:latin typeface="Myriad Pro" panose="020B0503030403020204"/>
                        <a:ea typeface="+mn-ea"/>
                        <a:cs typeface="Arial" panose="020B0604020202020204" pitchFamily="34" charset="0"/>
                      </a:endParaRPr>
                    </a:p>
                  </a:txBody>
                  <a:tcPr marL="68580" marR="68580" marT="34290" marB="34290" anchor="ct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481446745"/>
                  </a:ext>
                </a:extLst>
              </a:tr>
              <a:tr h="388620">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The 21.9 GW need to win </a:t>
                      </a:r>
                      <a:r>
                        <a:rPr lang="en-US" altLang="zh-CN" sz="1100" kern="1200" dirty="0" err="1">
                          <a:solidFill>
                            <a:schemeClr val="tx1"/>
                          </a:solidFill>
                          <a:latin typeface="Myriad Pro" panose="020B0503030403020204"/>
                          <a:ea typeface="+mn-ea"/>
                          <a:cs typeface="Arial" panose="020B0604020202020204" pitchFamily="34" charset="0"/>
                        </a:rPr>
                        <a:t>CfD</a:t>
                      </a:r>
                      <a:r>
                        <a:rPr lang="en-US" altLang="zh-CN" sz="1100" kern="1200" dirty="0">
                          <a:solidFill>
                            <a:schemeClr val="tx1"/>
                          </a:solidFill>
                          <a:latin typeface="Myriad Pro" panose="020B0503030403020204"/>
                          <a:ea typeface="+mn-ea"/>
                          <a:cs typeface="Arial" panose="020B0604020202020204" pitchFamily="34" charset="0"/>
                        </a:rPr>
                        <a:t> before</a:t>
                      </a:r>
                    </a:p>
                  </a:txBody>
                  <a:tcPr marL="68580" marR="68580" marT="34290" marB="34290" anchor="ctr">
                    <a:lnL w="28575" cap="flat" cmpd="sng" algn="ctr">
                      <a:solidFill>
                        <a:srgbClr val="C00000"/>
                      </a:solidFill>
                      <a:prstDash val="solid"/>
                      <a:round/>
                      <a:headEnd type="none" w="med" len="med"/>
                      <a:tailEnd type="none" w="med" len="med"/>
                    </a:lnL>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c>
                  <a:txBody>
                    <a:bodyPr/>
                    <a:lstStyle/>
                    <a:p>
                      <a:pPr marL="0" algn="ctr" defTabSz="871019" rtl="0" eaLnBrk="1" latinLnBrk="0" hangingPunct="1"/>
                      <a:r>
                        <a:rPr lang="en-US" altLang="zh-CN" sz="1100" kern="1200" dirty="0">
                          <a:solidFill>
                            <a:schemeClr val="tx1"/>
                          </a:solidFill>
                          <a:latin typeface="Myriad Pro" panose="020B0503030403020204"/>
                          <a:ea typeface="+mn-ea"/>
                          <a:cs typeface="Arial" panose="020B0604020202020204" pitchFamily="34" charset="0"/>
                        </a:rPr>
                        <a:t>2026</a:t>
                      </a:r>
                      <a:endParaRPr lang="zh-CN" altLang="en-US" sz="1100" kern="1200" dirty="0">
                        <a:solidFill>
                          <a:schemeClr val="tx1"/>
                        </a:solidFill>
                        <a:latin typeface="Myriad Pro" panose="020B0503030403020204"/>
                        <a:ea typeface="+mn-ea"/>
                        <a:cs typeface="Arial" panose="020B0604020202020204" pitchFamily="34" charset="0"/>
                      </a:endParaRPr>
                    </a:p>
                  </a:txBody>
                  <a:tcPr marL="68580" marR="68580" marT="34290" marB="34290" anchor="ctr">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719749239"/>
                  </a:ext>
                </a:extLst>
              </a:tr>
            </a:tbl>
          </a:graphicData>
        </a:graphic>
      </p:graphicFrame>
      <p:sp>
        <p:nvSpPr>
          <p:cNvPr id="4" name="灯片编号占位符 4">
            <a:extLst>
              <a:ext uri="{FF2B5EF4-FFF2-40B4-BE49-F238E27FC236}">
                <a16:creationId xmlns:a16="http://schemas.microsoft.com/office/drawing/2014/main" id="{717EB842-F2DF-3853-849E-BE99C174C740}"/>
              </a:ext>
            </a:extLst>
          </p:cNvPr>
          <p:cNvSpPr txBox="1">
            <a:spLocks/>
          </p:cNvSpPr>
          <p:nvPr/>
        </p:nvSpPr>
        <p:spPr>
          <a:xfrm>
            <a:off x="8640535" y="6254744"/>
            <a:ext cx="503465" cy="230675"/>
          </a:xfrm>
          <a:prstGeom prst="rect">
            <a:avLst/>
          </a:prstGeom>
        </p:spPr>
        <p:txBody>
          <a:bodyPr lIns="0" tIns="0" rIns="0" bIns="0"/>
          <a:lstStyle>
            <a:lvl1pPr marL="0" marR="0" indent="0" algn="l" defTabSz="871019" rtl="0" eaLnBrk="1" fontAlgn="auto" latinLnBrk="0" hangingPunct="1">
              <a:lnSpc>
                <a:spcPct val="95000"/>
              </a:lnSpc>
              <a:spcBef>
                <a:spcPts val="181"/>
              </a:spcBef>
              <a:spcAft>
                <a:spcPts val="544"/>
              </a:spcAft>
              <a:buClr>
                <a:srgbClr val="FFC000"/>
              </a:buClr>
              <a:buSzTx/>
              <a:buFont typeface="Wingdings" panose="05000000000000000000" pitchFamily="2" charset="2"/>
              <a:buNone/>
              <a:tabLst/>
              <a:defRPr sz="1600" kern="1200">
                <a:solidFill>
                  <a:schemeClr val="tx1"/>
                </a:solidFill>
                <a:latin typeface="Myriad Pro" panose="020B0503030403020204" pitchFamily="34" charset="0"/>
                <a:ea typeface="+mn-ea"/>
                <a:cs typeface="+mn-cs"/>
              </a:defRPr>
            </a:lvl1pPr>
            <a:lvl2pPr marL="0" indent="0" algn="l" defTabSz="871019" rtl="0" eaLnBrk="1" latinLnBrk="0" hangingPunct="1">
              <a:lnSpc>
                <a:spcPct val="95000"/>
              </a:lnSpc>
              <a:spcBef>
                <a:spcPts val="181"/>
              </a:spcBef>
              <a:spcAft>
                <a:spcPts val="544"/>
              </a:spcAft>
              <a:buClr>
                <a:srgbClr val="FFC000"/>
              </a:buClr>
              <a:buFont typeface="Wingdings" panose="05000000000000000000" pitchFamily="2" charset="2"/>
              <a:buNone/>
              <a:defRPr sz="1600" kern="1200">
                <a:solidFill>
                  <a:schemeClr val="tx1"/>
                </a:solidFill>
                <a:latin typeface="Myriad Pro" panose="020B0503030403020204" pitchFamily="34" charset="0"/>
                <a:ea typeface="+mn-ea"/>
                <a:cs typeface="+mn-cs"/>
              </a:defRPr>
            </a:lvl2pPr>
            <a:lvl3pPr marL="195434" indent="0" algn="l" defTabSz="871019" rtl="0" eaLnBrk="1" latinLnBrk="0" hangingPunct="1">
              <a:lnSpc>
                <a:spcPct val="95000"/>
              </a:lnSpc>
              <a:spcBef>
                <a:spcPts val="181"/>
              </a:spcBef>
              <a:spcAft>
                <a:spcPts val="544"/>
              </a:spcAft>
              <a:buClr>
                <a:srgbClr val="FFC000"/>
              </a:buClr>
              <a:buFont typeface="Arial" panose="020B0604020202020204" pitchFamily="34" charset="0"/>
              <a:buNone/>
              <a:defRPr sz="1600" kern="1200">
                <a:solidFill>
                  <a:schemeClr val="tx1"/>
                </a:solidFill>
                <a:latin typeface="Myriad Pro" panose="020B0503030403020204" pitchFamily="34" charset="0"/>
                <a:ea typeface="+mn-ea"/>
                <a:cs typeface="+mn-cs"/>
              </a:defRPr>
            </a:lvl3pPr>
            <a:lvl4pPr marL="733771" indent="-342900" algn="l" defTabSz="871019" rtl="0" eaLnBrk="1" latinLnBrk="0" hangingPunct="1">
              <a:lnSpc>
                <a:spcPct val="95000"/>
              </a:lnSpc>
              <a:spcBef>
                <a:spcPts val="181"/>
              </a:spcBef>
              <a:spcAft>
                <a:spcPts val="544"/>
              </a:spcAft>
              <a:buClr>
                <a:srgbClr val="FFC000"/>
              </a:buClr>
              <a:buFont typeface="Wingdings" panose="05000000000000000000" pitchFamily="2" charset="2"/>
              <a:buChar char="§"/>
              <a:defRPr sz="1600" kern="1200">
                <a:solidFill>
                  <a:schemeClr val="tx1"/>
                </a:solidFill>
                <a:latin typeface="Myriad Pro" panose="020B0503030403020204" pitchFamily="34" charset="0"/>
                <a:ea typeface="+mn-ea"/>
                <a:cs typeface="+mn-cs"/>
              </a:defRPr>
            </a:lvl4pPr>
            <a:lvl5pPr marL="929207" indent="-342900" algn="l" defTabSz="871019" rtl="0" eaLnBrk="1" latinLnBrk="0" hangingPunct="1">
              <a:lnSpc>
                <a:spcPct val="95000"/>
              </a:lnSpc>
              <a:spcBef>
                <a:spcPts val="181"/>
              </a:spcBef>
              <a:spcAft>
                <a:spcPts val="544"/>
              </a:spcAft>
              <a:buClr>
                <a:srgbClr val="FFC000"/>
              </a:buClr>
              <a:buFont typeface="Wingdings" panose="05000000000000000000" pitchFamily="2" charset="2"/>
              <a:buChar char="§"/>
              <a:defRPr sz="1600" kern="1200" baseline="0">
                <a:solidFill>
                  <a:schemeClr val="tx1"/>
                </a:solidFill>
                <a:latin typeface="Myriad Pro" panose="020B0503030403020204" pitchFamily="34" charset="0"/>
                <a:ea typeface="+mn-ea"/>
                <a:cs typeface="+mn-cs"/>
              </a:defRPr>
            </a:lvl5pPr>
            <a:lvl6pPr marL="195437" marR="0" indent="-195437" algn="l" defTabSz="871019" rtl="0" eaLnBrk="1" fontAlgn="auto" latinLnBrk="0" hangingPunct="1">
              <a:lnSpc>
                <a:spcPct val="100000"/>
              </a:lnSpc>
              <a:spcBef>
                <a:spcPts val="0"/>
              </a:spcBef>
              <a:spcAft>
                <a:spcPts val="512"/>
              </a:spcAft>
              <a:buClr>
                <a:schemeClr val="tx1"/>
              </a:buClr>
              <a:buSzPct val="100000"/>
              <a:buFont typeface="+mj-lt"/>
              <a:buAutoNum type="arabicPeriod"/>
              <a:tabLst/>
              <a:defRPr sz="940" kern="1200" baseline="0">
                <a:solidFill>
                  <a:schemeClr val="tx1"/>
                </a:solidFill>
                <a:latin typeface="Georgia" pitchFamily="18" charset="0"/>
                <a:ea typeface="+mn-ea"/>
                <a:cs typeface="+mn-cs"/>
              </a:defRPr>
            </a:lvl6pPr>
            <a:lvl7pPr marL="390871" indent="-195437" algn="l" defTabSz="871019" rtl="0" eaLnBrk="1" latinLnBrk="0" hangingPunct="1">
              <a:lnSpc>
                <a:spcPct val="100000"/>
              </a:lnSpc>
              <a:spcBef>
                <a:spcPts val="0"/>
              </a:spcBef>
              <a:spcAft>
                <a:spcPts val="512"/>
              </a:spcAft>
              <a:buSzPct val="100000"/>
              <a:buFont typeface="+mj-lt"/>
              <a:buAutoNum type="alphaLcPeriod"/>
              <a:defRPr sz="940" kern="1200" baseline="0">
                <a:solidFill>
                  <a:schemeClr val="tx1"/>
                </a:solidFill>
                <a:latin typeface="Georgia" pitchFamily="18" charset="0"/>
                <a:ea typeface="+mn-ea"/>
                <a:cs typeface="+mn-cs"/>
              </a:defRPr>
            </a:lvl7pPr>
            <a:lvl8pPr marL="586308" indent="-195437" algn="l" defTabSz="871019" rtl="0" eaLnBrk="1" latinLnBrk="0" hangingPunct="1">
              <a:lnSpc>
                <a:spcPct val="100000"/>
              </a:lnSpc>
              <a:spcBef>
                <a:spcPts val="0"/>
              </a:spcBef>
              <a:spcAft>
                <a:spcPts val="512"/>
              </a:spcAft>
              <a:buSzPct val="100000"/>
              <a:buFont typeface="+mj-lt"/>
              <a:buAutoNum type="romanLcPeriod"/>
              <a:defRPr sz="940" kern="1200" baseline="0">
                <a:solidFill>
                  <a:schemeClr val="tx1"/>
                </a:solidFill>
                <a:latin typeface="Georgia" pitchFamily="18" charset="0"/>
                <a:ea typeface="+mn-ea"/>
                <a:cs typeface="+mn-cs"/>
              </a:defRPr>
            </a:lvl8pPr>
            <a:lvl9pPr marL="0" indent="-195437" algn="l" defTabSz="871019" rtl="0" eaLnBrk="1" latinLnBrk="0" hangingPunct="1">
              <a:lnSpc>
                <a:spcPct val="100000"/>
              </a:lnSpc>
              <a:spcBef>
                <a:spcPts val="0"/>
              </a:spcBef>
              <a:spcAft>
                <a:spcPts val="512"/>
              </a:spcAft>
              <a:buFont typeface="Arial" pitchFamily="34" charset="0"/>
              <a:buNone/>
              <a:defRPr sz="940" b="1" kern="1200" baseline="0">
                <a:solidFill>
                  <a:schemeClr val="tx2"/>
                </a:solidFill>
                <a:latin typeface="Georgia" pitchFamily="18" charset="0"/>
                <a:ea typeface="+mn-ea"/>
                <a:cs typeface="+mn-cs"/>
              </a:defRPr>
            </a:lvl9pPr>
          </a:lstStyle>
          <a:p>
            <a:pPr algn="ctr">
              <a:lnSpc>
                <a:spcPct val="100000"/>
              </a:lnSpc>
              <a:spcBef>
                <a:spcPts val="0"/>
              </a:spcBef>
              <a:spcAft>
                <a:spcPts val="0"/>
              </a:spcAft>
            </a:pPr>
            <a:fld id="{B6F15528-21DE-4FAA-801E-634DDDAF4B2B}" type="slidenum">
              <a:rPr lang="en-US" sz="1800">
                <a:latin typeface="+mn-lt"/>
                <a:cs typeface="Times New Roman" panose="02020603050405020304" pitchFamily="18" charset="0"/>
              </a:rPr>
              <a:pPr algn="ctr">
                <a:lnSpc>
                  <a:spcPct val="100000"/>
                </a:lnSpc>
                <a:spcBef>
                  <a:spcPts val="0"/>
                </a:spcBef>
                <a:spcAft>
                  <a:spcPts val="0"/>
                </a:spcAft>
              </a:pPr>
              <a:t>9</a:t>
            </a:fld>
            <a:endParaRPr lang="en-US" sz="1800" dirty="0">
              <a:latin typeface="+mn-lt"/>
              <a:cs typeface="Times New Roman" panose="02020603050405020304" pitchFamily="18" charset="0"/>
            </a:endParaRPr>
          </a:p>
        </p:txBody>
      </p:sp>
      <p:sp>
        <p:nvSpPr>
          <p:cNvPr id="6" name="TextBox 5">
            <a:extLst>
              <a:ext uri="{FF2B5EF4-FFF2-40B4-BE49-F238E27FC236}">
                <a16:creationId xmlns:a16="http://schemas.microsoft.com/office/drawing/2014/main" id="{8521726D-31CB-6649-58A1-365FCF216D5D}"/>
              </a:ext>
            </a:extLst>
          </p:cNvPr>
          <p:cNvSpPr txBox="1"/>
          <p:nvPr/>
        </p:nvSpPr>
        <p:spPr>
          <a:xfrm>
            <a:off x="308656" y="5885412"/>
            <a:ext cx="5271636" cy="369332"/>
          </a:xfrm>
          <a:prstGeom prst="rect">
            <a:avLst/>
          </a:prstGeom>
          <a:noFill/>
        </p:spPr>
        <p:txBody>
          <a:bodyPr wrap="none" rtlCol="0">
            <a:spAutoFit/>
          </a:bodyPr>
          <a:lstStyle/>
          <a:p>
            <a:r>
              <a:rPr lang="en-US" dirty="0"/>
              <a:t>Source: Zhang and Pollitt, 2023, EPRG WP 2323.</a:t>
            </a:r>
          </a:p>
        </p:txBody>
      </p:sp>
      <p:sp>
        <p:nvSpPr>
          <p:cNvPr id="7" name="TextBox 6">
            <a:extLst>
              <a:ext uri="{FF2B5EF4-FFF2-40B4-BE49-F238E27FC236}">
                <a16:creationId xmlns:a16="http://schemas.microsoft.com/office/drawing/2014/main" id="{8430481D-A042-4465-7150-6DBDB6F018ED}"/>
              </a:ext>
            </a:extLst>
          </p:cNvPr>
          <p:cNvSpPr txBox="1"/>
          <p:nvPr/>
        </p:nvSpPr>
        <p:spPr>
          <a:xfrm>
            <a:off x="725537" y="61901"/>
            <a:ext cx="7903639" cy="830997"/>
          </a:xfrm>
          <a:prstGeom prst="rect">
            <a:avLst/>
          </a:prstGeom>
          <a:noFill/>
        </p:spPr>
        <p:txBody>
          <a:bodyPr wrap="none" rtlCol="0">
            <a:spAutoFit/>
          </a:bodyPr>
          <a:lstStyle/>
          <a:p>
            <a:r>
              <a:rPr lang="en-US" sz="2400" b="1" dirty="0"/>
              <a:t>Offshore Wind is key to UK and EU decarbonization, </a:t>
            </a:r>
          </a:p>
          <a:p>
            <a:r>
              <a:rPr lang="en-US" sz="2400" b="1" dirty="0"/>
              <a:t>so don’t stuff up auction design</a:t>
            </a:r>
          </a:p>
        </p:txBody>
      </p:sp>
    </p:spTree>
    <p:extLst>
      <p:ext uri="{BB962C8B-B14F-4D97-AF65-F5344CB8AC3E}">
        <p14:creationId xmlns:p14="http://schemas.microsoft.com/office/powerpoint/2010/main" val="1203356617"/>
      </p:ext>
    </p:extLst>
  </p:cSld>
  <p:clrMapOvr>
    <a:masterClrMapping/>
  </p:clrMapOvr>
  <p:transition>
    <p:fade/>
  </p:transition>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1"/>
          </a:solidFill>
          <a:prstDash val="solid"/>
          <a:tailEnd type="none" w="sm" len="sm"/>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76200" cmpd="dbl">
          <a:solidFill>
            <a:srgbClr val="00B050"/>
          </a:solidFill>
          <a:prstDash val="sysDash"/>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4338169</TotalTime>
  <Words>1106</Words>
  <Application>Microsoft Office PowerPoint</Application>
  <PresentationFormat>On-screen Show (4:3)</PresentationFormat>
  <Paragraphs>239</Paragraphs>
  <Slides>11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等线</vt:lpstr>
      <vt:lpstr>Arial</vt:lpstr>
      <vt:lpstr>Calibri</vt:lpstr>
      <vt:lpstr>Cambria</vt:lpstr>
      <vt:lpstr>Myriad Pro</vt:lpstr>
      <vt:lpstr>Palatino</vt:lpstr>
      <vt:lpstr>Palatino Linotype</vt:lpstr>
      <vt:lpstr>Symbol</vt:lpstr>
      <vt:lpstr>Verdana</vt:lpstr>
      <vt:lpstr>Wingdings</vt:lpstr>
      <vt:lpstr>1_Custom Design</vt:lpstr>
      <vt:lpstr>Custom Design</vt:lpstr>
      <vt:lpstr>PowerPoint Presentation</vt:lpstr>
      <vt:lpstr>Ideas on UK energy policy</vt:lpstr>
      <vt:lpstr>A remarkable stress test: wholesale natural gas prices reached historically unprecedented levels</vt:lpstr>
      <vt:lpstr>A remarkable stress test: wholesale electricity prices were at historically high levels</vt:lpstr>
      <vt:lpstr>GB Retail switching has increased again…</vt:lpstr>
      <vt:lpstr>PowerPoint Presentation</vt:lpstr>
      <vt:lpstr>A hybrid market design? Its not just about prices… (Pollitt, 2021)</vt:lpstr>
      <vt:lpstr>Reorganising the industry for net zero?</vt:lpstr>
      <vt:lpstr>PowerPoint Presentation</vt:lpstr>
      <vt:lpstr>PowerPoint Presentation</vt:lpstr>
      <vt:lpstr>PowerPoint Presentation</vt:lpstr>
    </vt:vector>
  </TitlesOfParts>
  <Company>eprg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sl492</dc:creator>
  <cp:lastModifiedBy>Jacque  Woolley</cp:lastModifiedBy>
  <cp:revision>2093</cp:revision>
  <cp:lastPrinted>2023-12-01T07:43:37Z</cp:lastPrinted>
  <dcterms:created xsi:type="dcterms:W3CDTF">2008-10-17T15:10:14Z</dcterms:created>
  <dcterms:modified xsi:type="dcterms:W3CDTF">2023-12-06T10:25:31Z</dcterms:modified>
</cp:coreProperties>
</file>